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70" r:id="rId7"/>
    <p:sldId id="261" r:id="rId8"/>
    <p:sldId id="266" r:id="rId9"/>
    <p:sldId id="267" r:id="rId10"/>
    <p:sldId id="271" r:id="rId11"/>
    <p:sldId id="268" r:id="rId12"/>
    <p:sldId id="272" r:id="rId13"/>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39" d="100"/>
          <a:sy n="39" d="100"/>
        </p:scale>
        <p:origin x="936"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500" b="0" i="0">
                <a:solidFill>
                  <a:schemeClr val="bg1"/>
                </a:solidFill>
                <a:latin typeface="Georgia"/>
                <a:cs typeface="Georgia"/>
              </a:defRPr>
            </a:lvl1pPr>
          </a:lstStyle>
          <a:p>
            <a:endParaRPr/>
          </a:p>
        </p:txBody>
      </p:sp>
      <p:sp>
        <p:nvSpPr>
          <p:cNvPr id="3" name="Holder 3"/>
          <p:cNvSpPr>
            <a:spLocks noGrp="1"/>
          </p:cNvSpPr>
          <p:nvPr>
            <p:ph type="body" idx="1"/>
          </p:nvPr>
        </p:nvSpPr>
        <p:spPr/>
        <p:txBody>
          <a:bodyPr lIns="0" tIns="0" rIns="0" bIns="0"/>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500" b="0" i="0">
                <a:solidFill>
                  <a:schemeClr val="bg1"/>
                </a:solidFill>
                <a:latin typeface="Georgia"/>
                <a:cs typeface="Georgia"/>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500" b="0" i="0">
                <a:solidFill>
                  <a:schemeClr val="bg1"/>
                </a:solidFill>
                <a:latin typeface="Georgia"/>
                <a:cs typeface="Georg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2" name="Holder 2"/>
          <p:cNvSpPr>
            <a:spLocks noGrp="1"/>
          </p:cNvSpPr>
          <p:nvPr>
            <p:ph type="title"/>
          </p:nvPr>
        </p:nvSpPr>
        <p:spPr>
          <a:xfrm>
            <a:off x="1004165" y="1400967"/>
            <a:ext cx="16292368" cy="562610"/>
          </a:xfrm>
          <a:prstGeom prst="rect">
            <a:avLst/>
          </a:prstGeom>
        </p:spPr>
        <p:txBody>
          <a:bodyPr wrap="square" lIns="0" tIns="0" rIns="0" bIns="0">
            <a:spAutoFit/>
          </a:bodyPr>
          <a:lstStyle>
            <a:lvl1pPr>
              <a:defRPr sz="3500" b="0" i="0">
                <a:solidFill>
                  <a:schemeClr val="bg1"/>
                </a:solidFill>
                <a:latin typeface="Georgia"/>
                <a:cs typeface="Georgia"/>
              </a:defRPr>
            </a:lvl1pPr>
          </a:lstStyle>
          <a:p>
            <a:endParaRPr/>
          </a:p>
        </p:txBody>
      </p:sp>
      <p:sp>
        <p:nvSpPr>
          <p:cNvPr id="3" name="Holder 3"/>
          <p:cNvSpPr>
            <a:spLocks noGrp="1"/>
          </p:cNvSpPr>
          <p:nvPr>
            <p:ph type="body" idx="1"/>
          </p:nvPr>
        </p:nvSpPr>
        <p:spPr>
          <a:xfrm>
            <a:off x="4120339" y="4099303"/>
            <a:ext cx="10060020" cy="3262629"/>
          </a:xfrm>
          <a:prstGeom prst="rect">
            <a:avLst/>
          </a:prstGeom>
        </p:spPr>
        <p:txBody>
          <a:bodyPr wrap="square" lIns="0" tIns="0" rIns="0" bIns="0">
            <a:spAutoFit/>
          </a:bodyPr>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11/8/2023</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usfedu-my.sharepoint.com/:v:/g/personal/harishrao_usf_edu/EagNswGNkFZDm9KhlLowF38BjJifTTFBBf5SwAeeFlJeAw?e=KK4gez"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3" name="object 3"/>
          <p:cNvSpPr/>
          <p:nvPr/>
        </p:nvSpPr>
        <p:spPr>
          <a:xfrm>
            <a:off x="15855001" y="5907499"/>
            <a:ext cx="2433320" cy="3476625"/>
          </a:xfrm>
          <a:custGeom>
            <a:avLst/>
            <a:gdLst/>
            <a:ahLst/>
            <a:cxnLst/>
            <a:rect l="l" t="t" r="r" b="b"/>
            <a:pathLst>
              <a:path w="2433319" h="3476625">
                <a:moveTo>
                  <a:pt x="1738312" y="3476624"/>
                </a:moveTo>
                <a:lnTo>
                  <a:pt x="0" y="1738312"/>
                </a:lnTo>
                <a:lnTo>
                  <a:pt x="1738312" y="0"/>
                </a:lnTo>
                <a:lnTo>
                  <a:pt x="2432998" y="694685"/>
                </a:lnTo>
                <a:lnTo>
                  <a:pt x="2432998" y="2781938"/>
                </a:lnTo>
                <a:lnTo>
                  <a:pt x="1738312" y="3476624"/>
                </a:lnTo>
                <a:close/>
              </a:path>
            </a:pathLst>
          </a:custGeom>
          <a:solidFill>
            <a:srgbClr val="484B67"/>
          </a:solidFill>
        </p:spPr>
        <p:txBody>
          <a:bodyPr wrap="square" lIns="0" tIns="0" rIns="0" bIns="0" rtlCol="0"/>
          <a:lstStyle/>
          <a:p>
            <a:endParaRPr/>
          </a:p>
        </p:txBody>
      </p:sp>
      <p:grpSp>
        <p:nvGrpSpPr>
          <p:cNvPr id="4" name="object 4"/>
          <p:cNvGrpSpPr/>
          <p:nvPr/>
        </p:nvGrpSpPr>
        <p:grpSpPr>
          <a:xfrm>
            <a:off x="8132499" y="8057499"/>
            <a:ext cx="3476625" cy="2230120"/>
            <a:chOff x="8132499" y="8057499"/>
            <a:chExt cx="3476625" cy="2230120"/>
          </a:xfrm>
        </p:grpSpPr>
        <p:sp>
          <p:nvSpPr>
            <p:cNvPr id="5" name="object 5"/>
            <p:cNvSpPr/>
            <p:nvPr/>
          </p:nvSpPr>
          <p:spPr>
            <a:xfrm>
              <a:off x="8716814" y="8595250"/>
              <a:ext cx="2892425" cy="1692275"/>
            </a:xfrm>
            <a:custGeom>
              <a:avLst/>
              <a:gdLst/>
              <a:ahLst/>
              <a:cxnLst/>
              <a:rect l="l" t="t" r="r" b="b"/>
              <a:pathLst>
                <a:path w="2892425" h="1692275">
                  <a:moveTo>
                    <a:pt x="2401122" y="1691748"/>
                  </a:moveTo>
                  <a:lnTo>
                    <a:pt x="0" y="1691748"/>
                  </a:lnTo>
                  <a:lnTo>
                    <a:pt x="1691748" y="0"/>
                  </a:lnTo>
                  <a:lnTo>
                    <a:pt x="2892309" y="1200560"/>
                  </a:lnTo>
                  <a:lnTo>
                    <a:pt x="2401122" y="1691748"/>
                  </a:lnTo>
                  <a:close/>
                </a:path>
              </a:pathLst>
            </a:custGeom>
            <a:solidFill>
              <a:srgbClr val="484B67"/>
            </a:solidFill>
          </p:spPr>
          <p:txBody>
            <a:bodyPr wrap="square" lIns="0" tIns="0" rIns="0" bIns="0" rtlCol="0"/>
            <a:lstStyle/>
            <a:p>
              <a:endParaRPr/>
            </a:p>
          </p:txBody>
        </p:sp>
        <p:sp>
          <p:nvSpPr>
            <p:cNvPr id="6" name="object 6"/>
            <p:cNvSpPr/>
            <p:nvPr/>
          </p:nvSpPr>
          <p:spPr>
            <a:xfrm>
              <a:off x="8132499" y="8057499"/>
              <a:ext cx="2371725" cy="2230120"/>
            </a:xfrm>
            <a:custGeom>
              <a:avLst/>
              <a:gdLst/>
              <a:ahLst/>
              <a:cxnLst/>
              <a:rect l="l" t="t" r="r" b="b"/>
              <a:pathLst>
                <a:path w="2371725" h="2230120">
                  <a:moveTo>
                    <a:pt x="774403" y="2229500"/>
                  </a:moveTo>
                  <a:lnTo>
                    <a:pt x="490625" y="2229500"/>
                  </a:lnTo>
                  <a:lnTo>
                    <a:pt x="0" y="1740812"/>
                  </a:lnTo>
                  <a:lnTo>
                    <a:pt x="1738312" y="0"/>
                  </a:lnTo>
                  <a:lnTo>
                    <a:pt x="2371108" y="632795"/>
                  </a:lnTo>
                  <a:lnTo>
                    <a:pt x="774403" y="2229500"/>
                  </a:lnTo>
                  <a:close/>
                </a:path>
              </a:pathLst>
            </a:custGeom>
            <a:solidFill>
              <a:srgbClr val="6FB0D9"/>
            </a:solidFill>
          </p:spPr>
          <p:txBody>
            <a:bodyPr wrap="square" lIns="0" tIns="0" rIns="0" bIns="0" rtlCol="0"/>
            <a:lstStyle/>
            <a:p>
              <a:endParaRPr/>
            </a:p>
          </p:txBody>
        </p:sp>
      </p:grpSp>
      <p:sp>
        <p:nvSpPr>
          <p:cNvPr id="7" name="object 7"/>
          <p:cNvSpPr/>
          <p:nvPr/>
        </p:nvSpPr>
        <p:spPr>
          <a:xfrm>
            <a:off x="11900000" y="6899999"/>
            <a:ext cx="5772150" cy="3387090"/>
          </a:xfrm>
          <a:custGeom>
            <a:avLst/>
            <a:gdLst/>
            <a:ahLst/>
            <a:cxnLst/>
            <a:rect l="l" t="t" r="r" b="b"/>
            <a:pathLst>
              <a:path w="5772150" h="3387090">
                <a:moveTo>
                  <a:pt x="5271438" y="3387000"/>
                </a:moveTo>
                <a:lnTo>
                  <a:pt x="501140" y="3387000"/>
                </a:lnTo>
                <a:lnTo>
                  <a:pt x="0" y="2886076"/>
                </a:lnTo>
                <a:lnTo>
                  <a:pt x="2887321" y="0"/>
                </a:lnTo>
                <a:lnTo>
                  <a:pt x="5772144" y="2886076"/>
                </a:lnTo>
                <a:lnTo>
                  <a:pt x="5271438" y="3387000"/>
                </a:lnTo>
                <a:close/>
              </a:path>
            </a:pathLst>
          </a:custGeom>
          <a:solidFill>
            <a:srgbClr val="6FB0D9"/>
          </a:solidFill>
        </p:spPr>
        <p:txBody>
          <a:bodyPr wrap="square" lIns="0" tIns="0" rIns="0" bIns="0" rtlCol="0"/>
          <a:lstStyle/>
          <a:p>
            <a:endParaRPr/>
          </a:p>
        </p:txBody>
      </p:sp>
      <p:sp>
        <p:nvSpPr>
          <p:cNvPr id="8" name="object 8"/>
          <p:cNvSpPr/>
          <p:nvPr/>
        </p:nvSpPr>
        <p:spPr>
          <a:xfrm>
            <a:off x="0" y="0"/>
            <a:ext cx="2344420" cy="2506345"/>
          </a:xfrm>
          <a:custGeom>
            <a:avLst/>
            <a:gdLst/>
            <a:ahLst/>
            <a:cxnLst/>
            <a:rect l="l" t="t" r="r" b="b"/>
            <a:pathLst>
              <a:path w="2344420" h="2506345">
                <a:moveTo>
                  <a:pt x="271009" y="2506009"/>
                </a:moveTo>
                <a:lnTo>
                  <a:pt x="0" y="2234836"/>
                </a:lnTo>
                <a:lnTo>
                  <a:pt x="0" y="0"/>
                </a:lnTo>
                <a:lnTo>
                  <a:pt x="1909362" y="0"/>
                </a:lnTo>
                <a:lnTo>
                  <a:pt x="2343947" y="434322"/>
                </a:lnTo>
                <a:lnTo>
                  <a:pt x="271009" y="2506009"/>
                </a:lnTo>
                <a:close/>
              </a:path>
            </a:pathLst>
          </a:custGeom>
          <a:solidFill>
            <a:srgbClr val="6FB0D9"/>
          </a:solidFill>
        </p:spPr>
        <p:txBody>
          <a:bodyPr wrap="square" lIns="0" tIns="0" rIns="0" bIns="0" rtlCol="0"/>
          <a:lstStyle/>
          <a:p>
            <a:endParaRPr/>
          </a:p>
        </p:txBody>
      </p:sp>
      <p:sp>
        <p:nvSpPr>
          <p:cNvPr id="9" name="object 9"/>
          <p:cNvSpPr txBox="1"/>
          <p:nvPr/>
        </p:nvSpPr>
        <p:spPr>
          <a:xfrm>
            <a:off x="450511" y="2723895"/>
            <a:ext cx="8378190" cy="4465966"/>
          </a:xfrm>
          <a:prstGeom prst="rect">
            <a:avLst/>
          </a:prstGeom>
        </p:spPr>
        <p:txBody>
          <a:bodyPr vert="horz" wrap="square" lIns="0" tIns="155575" rIns="0" bIns="0" rtlCol="0">
            <a:spAutoFit/>
          </a:bodyPr>
          <a:lstStyle/>
          <a:p>
            <a:pPr marL="12700" marR="5080">
              <a:lnSpc>
                <a:spcPts val="5620"/>
              </a:lnSpc>
              <a:spcBef>
                <a:spcPts val="1225"/>
              </a:spcBef>
            </a:pPr>
            <a:r>
              <a:rPr sz="5600" spc="-45" dirty="0">
                <a:solidFill>
                  <a:srgbClr val="FFFFFF"/>
                </a:solidFill>
                <a:latin typeface="Georgia"/>
                <a:cs typeface="Georgia"/>
              </a:rPr>
              <a:t>Maximizing</a:t>
            </a:r>
            <a:r>
              <a:rPr sz="5600" spc="-160" dirty="0">
                <a:solidFill>
                  <a:srgbClr val="FFFFFF"/>
                </a:solidFill>
                <a:latin typeface="Georgia"/>
                <a:cs typeface="Georgia"/>
              </a:rPr>
              <a:t> </a:t>
            </a:r>
            <a:r>
              <a:rPr sz="5600" spc="80" dirty="0">
                <a:solidFill>
                  <a:srgbClr val="FFFFFF"/>
                </a:solidFill>
                <a:latin typeface="Georgia"/>
                <a:cs typeface="Georgia"/>
              </a:rPr>
              <a:t>E</a:t>
            </a:r>
            <a:r>
              <a:rPr lang="en-US" sz="5600" spc="80" dirty="0">
                <a:solidFill>
                  <a:srgbClr val="FFFFFF"/>
                </a:solidFill>
                <a:latin typeface="Georgia"/>
                <a:cs typeface="Georgia"/>
              </a:rPr>
              <a:t>ff</a:t>
            </a:r>
            <a:r>
              <a:rPr sz="5600" spc="80" dirty="0">
                <a:solidFill>
                  <a:srgbClr val="FFFFFF"/>
                </a:solidFill>
                <a:latin typeface="Georgia"/>
                <a:cs typeface="Georgia"/>
              </a:rPr>
              <a:t>iciency</a:t>
            </a:r>
            <a:r>
              <a:rPr sz="5600" spc="-155" dirty="0">
                <a:solidFill>
                  <a:srgbClr val="FFFFFF"/>
                </a:solidFill>
                <a:latin typeface="Georgia"/>
                <a:cs typeface="Georgia"/>
              </a:rPr>
              <a:t> </a:t>
            </a:r>
            <a:r>
              <a:rPr sz="5600" spc="10" dirty="0">
                <a:solidFill>
                  <a:srgbClr val="FFFFFF"/>
                </a:solidFill>
                <a:latin typeface="Georgia"/>
                <a:cs typeface="Georgia"/>
              </a:rPr>
              <a:t>and </a:t>
            </a:r>
            <a:r>
              <a:rPr sz="5600" spc="-1335" dirty="0">
                <a:solidFill>
                  <a:srgbClr val="FFFFFF"/>
                </a:solidFill>
                <a:latin typeface="Georgia"/>
                <a:cs typeface="Georgia"/>
              </a:rPr>
              <a:t> </a:t>
            </a:r>
            <a:r>
              <a:rPr sz="5600" spc="25" dirty="0">
                <a:solidFill>
                  <a:srgbClr val="FFFFFF"/>
                </a:solidFill>
                <a:latin typeface="Georgia"/>
                <a:cs typeface="Georgia"/>
              </a:rPr>
              <a:t>E</a:t>
            </a:r>
            <a:r>
              <a:rPr lang="en-US" sz="5600" spc="25" dirty="0">
                <a:solidFill>
                  <a:srgbClr val="FFFFFF"/>
                </a:solidFill>
                <a:latin typeface="Georgia"/>
                <a:cs typeface="Georgia"/>
              </a:rPr>
              <a:t>ff</a:t>
            </a:r>
            <a:r>
              <a:rPr sz="5600" spc="25" dirty="0">
                <a:solidFill>
                  <a:srgbClr val="FFFFFF"/>
                </a:solidFill>
                <a:latin typeface="Georgia"/>
                <a:cs typeface="Georgia"/>
              </a:rPr>
              <a:t>ectiveness: </a:t>
            </a:r>
            <a:r>
              <a:rPr sz="5600" spc="-5" dirty="0">
                <a:solidFill>
                  <a:srgbClr val="FFFFFF"/>
                </a:solidFill>
                <a:latin typeface="Georgia"/>
                <a:cs typeface="Georgia"/>
              </a:rPr>
              <a:t>Exploring </a:t>
            </a:r>
            <a:r>
              <a:rPr sz="5600" dirty="0">
                <a:solidFill>
                  <a:srgbClr val="FFFFFF"/>
                </a:solidFill>
                <a:latin typeface="Georgia"/>
                <a:cs typeface="Georgia"/>
              </a:rPr>
              <a:t> </a:t>
            </a:r>
            <a:r>
              <a:rPr sz="5600" spc="80" dirty="0">
                <a:solidFill>
                  <a:srgbClr val="FFFFFF"/>
                </a:solidFill>
                <a:latin typeface="Georgia"/>
                <a:cs typeface="Georgia"/>
              </a:rPr>
              <a:t>the </a:t>
            </a:r>
            <a:r>
              <a:rPr sz="5600" spc="20" dirty="0">
                <a:solidFill>
                  <a:srgbClr val="FFFFFF"/>
                </a:solidFill>
                <a:latin typeface="Georgia"/>
                <a:cs typeface="Georgia"/>
              </a:rPr>
              <a:t>Power </a:t>
            </a:r>
            <a:r>
              <a:rPr sz="5600" spc="75" dirty="0">
                <a:solidFill>
                  <a:srgbClr val="FFFFFF"/>
                </a:solidFill>
                <a:latin typeface="Georgia"/>
                <a:cs typeface="Georgia"/>
              </a:rPr>
              <a:t>of </a:t>
            </a:r>
            <a:r>
              <a:rPr sz="5600" dirty="0">
                <a:solidFill>
                  <a:srgbClr val="FFFFFF"/>
                </a:solidFill>
                <a:latin typeface="Georgia"/>
                <a:cs typeface="Georgia"/>
              </a:rPr>
              <a:t>Oracle </a:t>
            </a:r>
            <a:r>
              <a:rPr sz="5600" spc="5" dirty="0">
                <a:solidFill>
                  <a:srgbClr val="FFFFFF"/>
                </a:solidFill>
                <a:latin typeface="Georgia"/>
                <a:cs typeface="Georgia"/>
              </a:rPr>
              <a:t> </a:t>
            </a:r>
            <a:r>
              <a:rPr sz="5600" spc="15" dirty="0">
                <a:solidFill>
                  <a:srgbClr val="FFFFFF"/>
                </a:solidFill>
                <a:latin typeface="Georgia"/>
                <a:cs typeface="Georgia"/>
              </a:rPr>
              <a:t>Database, </a:t>
            </a:r>
            <a:r>
              <a:rPr sz="5600" spc="-114" dirty="0">
                <a:solidFill>
                  <a:srgbClr val="FFFFFF"/>
                </a:solidFill>
                <a:latin typeface="Georgia"/>
                <a:cs typeface="Georgia"/>
              </a:rPr>
              <a:t>User </a:t>
            </a:r>
            <a:r>
              <a:rPr sz="5600" spc="45" dirty="0">
                <a:solidFill>
                  <a:srgbClr val="FFFFFF"/>
                </a:solidFill>
                <a:latin typeface="Georgia"/>
                <a:cs typeface="Georgia"/>
              </a:rPr>
              <a:t>Interfaces, </a:t>
            </a:r>
            <a:r>
              <a:rPr sz="5600" spc="-1340" dirty="0">
                <a:solidFill>
                  <a:srgbClr val="FFFFFF"/>
                </a:solidFill>
                <a:latin typeface="Georgia"/>
                <a:cs typeface="Georgia"/>
              </a:rPr>
              <a:t> </a:t>
            </a:r>
            <a:r>
              <a:rPr sz="5600" spc="75" dirty="0">
                <a:solidFill>
                  <a:srgbClr val="FFFFFF"/>
                </a:solidFill>
                <a:latin typeface="Georgia"/>
                <a:cs typeface="Georgia"/>
              </a:rPr>
              <a:t>a</a:t>
            </a:r>
            <a:r>
              <a:rPr sz="5600" spc="-60" dirty="0">
                <a:solidFill>
                  <a:srgbClr val="FFFFFF"/>
                </a:solidFill>
                <a:latin typeface="Georgia"/>
                <a:cs typeface="Georgia"/>
              </a:rPr>
              <a:t>n</a:t>
            </a:r>
            <a:r>
              <a:rPr sz="5600" spc="10" dirty="0">
                <a:solidFill>
                  <a:srgbClr val="FFFFFF"/>
                </a:solidFill>
                <a:latin typeface="Georgia"/>
                <a:cs typeface="Georgia"/>
              </a:rPr>
              <a:t>d</a:t>
            </a:r>
            <a:r>
              <a:rPr sz="5600" spc="-125" dirty="0">
                <a:solidFill>
                  <a:srgbClr val="FFFFFF"/>
                </a:solidFill>
                <a:latin typeface="Georgia"/>
                <a:cs typeface="Georgia"/>
              </a:rPr>
              <a:t> </a:t>
            </a:r>
            <a:r>
              <a:rPr sz="5600" spc="-204" dirty="0">
                <a:solidFill>
                  <a:srgbClr val="FFFFFF"/>
                </a:solidFill>
                <a:latin typeface="Georgia"/>
                <a:cs typeface="Georgia"/>
              </a:rPr>
              <a:t>C</a:t>
            </a:r>
            <a:r>
              <a:rPr sz="5600" spc="-665" dirty="0">
                <a:solidFill>
                  <a:srgbClr val="FFFFFF"/>
                </a:solidFill>
                <a:latin typeface="Georgia"/>
                <a:cs typeface="Georgia"/>
              </a:rPr>
              <a:t>R</a:t>
            </a:r>
            <a:r>
              <a:rPr sz="5600" spc="-685" dirty="0">
                <a:solidFill>
                  <a:srgbClr val="FFFFFF"/>
                </a:solidFill>
                <a:latin typeface="Georgia"/>
                <a:cs typeface="Georgia"/>
              </a:rPr>
              <a:t>U</a:t>
            </a:r>
            <a:r>
              <a:rPr sz="5600" spc="-550" dirty="0">
                <a:solidFill>
                  <a:srgbClr val="FFFFFF"/>
                </a:solidFill>
                <a:latin typeface="Georgia"/>
                <a:cs typeface="Georgia"/>
              </a:rPr>
              <a:t>D</a:t>
            </a:r>
            <a:r>
              <a:rPr sz="5600" spc="-125" dirty="0">
                <a:solidFill>
                  <a:srgbClr val="FFFFFF"/>
                </a:solidFill>
                <a:latin typeface="Georgia"/>
                <a:cs typeface="Georgia"/>
              </a:rPr>
              <a:t> </a:t>
            </a:r>
            <a:r>
              <a:rPr sz="5600" spc="-400" dirty="0">
                <a:solidFill>
                  <a:srgbClr val="FFFFFF"/>
                </a:solidFill>
                <a:latin typeface="Georgia"/>
                <a:cs typeface="Georgia"/>
              </a:rPr>
              <a:t>O</a:t>
            </a:r>
            <a:r>
              <a:rPr sz="5600" spc="80" dirty="0">
                <a:solidFill>
                  <a:srgbClr val="FFFFFF"/>
                </a:solidFill>
                <a:latin typeface="Georgia"/>
                <a:cs typeface="Georgia"/>
              </a:rPr>
              <a:t>p</a:t>
            </a:r>
            <a:r>
              <a:rPr sz="5600" spc="140" dirty="0">
                <a:solidFill>
                  <a:srgbClr val="FFFFFF"/>
                </a:solidFill>
                <a:latin typeface="Georgia"/>
                <a:cs typeface="Georgia"/>
              </a:rPr>
              <a:t>e</a:t>
            </a:r>
            <a:r>
              <a:rPr sz="5600" spc="65" dirty="0">
                <a:solidFill>
                  <a:srgbClr val="FFFFFF"/>
                </a:solidFill>
                <a:latin typeface="Georgia"/>
                <a:cs typeface="Georgia"/>
              </a:rPr>
              <a:t>r</a:t>
            </a:r>
            <a:r>
              <a:rPr sz="5600" spc="90" dirty="0">
                <a:solidFill>
                  <a:srgbClr val="FFFFFF"/>
                </a:solidFill>
                <a:latin typeface="Georgia"/>
                <a:cs typeface="Georgia"/>
              </a:rPr>
              <a:t>a</a:t>
            </a:r>
            <a:r>
              <a:rPr sz="5600" spc="95" dirty="0">
                <a:solidFill>
                  <a:srgbClr val="FFFFFF"/>
                </a:solidFill>
                <a:latin typeface="Georgia"/>
                <a:cs typeface="Georgia"/>
              </a:rPr>
              <a:t>t</a:t>
            </a:r>
            <a:r>
              <a:rPr sz="5600" spc="-10" dirty="0">
                <a:solidFill>
                  <a:srgbClr val="FFFFFF"/>
                </a:solidFill>
                <a:latin typeface="Georgia"/>
                <a:cs typeface="Georgia"/>
              </a:rPr>
              <a:t>io</a:t>
            </a:r>
            <a:r>
              <a:rPr sz="5600" spc="-60" dirty="0">
                <a:solidFill>
                  <a:srgbClr val="FFFFFF"/>
                </a:solidFill>
                <a:latin typeface="Georgia"/>
                <a:cs typeface="Georgia"/>
              </a:rPr>
              <a:t>n</a:t>
            </a:r>
            <a:r>
              <a:rPr sz="5600" spc="30" dirty="0">
                <a:solidFill>
                  <a:srgbClr val="FFFFFF"/>
                </a:solidFill>
                <a:latin typeface="Georgia"/>
                <a:cs typeface="Georgia"/>
              </a:rPr>
              <a:t>s</a:t>
            </a:r>
            <a:endParaRPr sz="5600" dirty="0">
              <a:latin typeface="Georgia"/>
              <a:cs typeface="Georgia"/>
            </a:endParaRPr>
          </a:p>
        </p:txBody>
      </p:sp>
      <p:grpSp>
        <p:nvGrpSpPr>
          <p:cNvPr id="10" name="object 10"/>
          <p:cNvGrpSpPr/>
          <p:nvPr/>
        </p:nvGrpSpPr>
        <p:grpSpPr>
          <a:xfrm>
            <a:off x="9144511" y="0"/>
            <a:ext cx="9144000" cy="9381490"/>
            <a:chOff x="9144511" y="0"/>
            <a:chExt cx="9144000" cy="9381490"/>
          </a:xfrm>
        </p:grpSpPr>
        <p:pic>
          <p:nvPicPr>
            <p:cNvPr id="11" name="object 11"/>
            <p:cNvPicPr/>
            <p:nvPr/>
          </p:nvPicPr>
          <p:blipFill>
            <a:blip r:embed="rId2" cstate="print"/>
            <a:stretch>
              <a:fillRect/>
            </a:stretch>
          </p:blipFill>
          <p:spPr>
            <a:xfrm>
              <a:off x="9144511" y="4056564"/>
              <a:ext cx="5324392" cy="5324392"/>
            </a:xfrm>
            <a:prstGeom prst="rect">
              <a:avLst/>
            </a:prstGeom>
          </p:spPr>
        </p:pic>
        <p:pic>
          <p:nvPicPr>
            <p:cNvPr id="12" name="object 12"/>
            <p:cNvPicPr/>
            <p:nvPr/>
          </p:nvPicPr>
          <p:blipFill>
            <a:blip r:embed="rId3" cstate="print"/>
            <a:stretch>
              <a:fillRect/>
            </a:stretch>
          </p:blipFill>
          <p:spPr>
            <a:xfrm>
              <a:off x="11809715" y="0"/>
              <a:ext cx="6478283" cy="7407412"/>
            </a:xfrm>
            <a:prstGeom prst="rect">
              <a:avLst/>
            </a:prstGeom>
          </p:spPr>
        </p:pic>
      </p:grpSp>
      <p:sp>
        <p:nvSpPr>
          <p:cNvPr id="14" name="TextBox 13">
            <a:extLst>
              <a:ext uri="{FF2B5EF4-FFF2-40B4-BE49-F238E27FC236}">
                <a16:creationId xmlns:a16="http://schemas.microsoft.com/office/drawing/2014/main" id="{22248DC5-7E93-E165-9CA5-5914E0BDEA2A}"/>
              </a:ext>
            </a:extLst>
          </p:cNvPr>
          <p:cNvSpPr txBox="1"/>
          <p:nvPr/>
        </p:nvSpPr>
        <p:spPr>
          <a:xfrm>
            <a:off x="473552" y="7407412"/>
            <a:ext cx="7368186" cy="2554545"/>
          </a:xfrm>
          <a:prstGeom prst="rect">
            <a:avLst/>
          </a:prstGeom>
          <a:noFill/>
        </p:spPr>
        <p:txBody>
          <a:bodyPr wrap="square" rtlCol="0">
            <a:spAutoFit/>
          </a:bodyPr>
          <a:lstStyle/>
          <a:p>
            <a:r>
              <a:rPr lang="en-US" sz="3200" dirty="0">
                <a:solidFill>
                  <a:schemeClr val="bg1"/>
                </a:solidFill>
              </a:rPr>
              <a:t>Group 1 : </a:t>
            </a:r>
            <a:br>
              <a:rPr lang="en-US" sz="3200" dirty="0">
                <a:solidFill>
                  <a:schemeClr val="bg1"/>
                </a:solidFill>
              </a:rPr>
            </a:br>
            <a:r>
              <a:rPr lang="en-US" sz="3200" dirty="0">
                <a:solidFill>
                  <a:schemeClr val="bg1"/>
                </a:solidFill>
              </a:rPr>
              <a:t>Harish Rao Yadagiri</a:t>
            </a:r>
          </a:p>
          <a:p>
            <a:r>
              <a:rPr lang="en-US" sz="3200" dirty="0">
                <a:solidFill>
                  <a:schemeClr val="bg1"/>
                </a:solidFill>
              </a:rPr>
              <a:t>Anoop Garige</a:t>
            </a:r>
            <a:br>
              <a:rPr lang="en-US" sz="3200" dirty="0">
                <a:solidFill>
                  <a:schemeClr val="bg1"/>
                </a:solidFill>
              </a:rPr>
            </a:br>
            <a:r>
              <a:rPr lang="en-US" sz="3200" dirty="0">
                <a:solidFill>
                  <a:schemeClr val="bg1"/>
                </a:solidFill>
              </a:rPr>
              <a:t>Lakshmi Priya </a:t>
            </a:r>
            <a:r>
              <a:rPr lang="en-US" sz="3200" dirty="0" err="1">
                <a:solidFill>
                  <a:schemeClr val="bg1"/>
                </a:solidFill>
              </a:rPr>
              <a:t>Chintada</a:t>
            </a:r>
            <a:br>
              <a:rPr lang="en-US" sz="3200" dirty="0">
                <a:solidFill>
                  <a:schemeClr val="bg1"/>
                </a:solidFill>
              </a:rPr>
            </a:br>
            <a:r>
              <a:rPr lang="en-US" sz="3200" dirty="0">
                <a:solidFill>
                  <a:schemeClr val="bg1"/>
                </a:solidFill>
              </a:rPr>
              <a:t>Sai Ramakanth Kodi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11"/>
              <a:ext cx="7082790" cy="5093970"/>
            </a:xfrm>
            <a:custGeom>
              <a:avLst/>
              <a:gdLst/>
              <a:ahLst/>
              <a:cxnLst/>
              <a:rect l="l" t="t" r="r" b="b"/>
              <a:pathLst>
                <a:path w="7082790" h="5093970">
                  <a:moveTo>
                    <a:pt x="2938869" y="3168307"/>
                  </a:moveTo>
                  <a:lnTo>
                    <a:pt x="1738312" y="1965248"/>
                  </a:lnTo>
                  <a:lnTo>
                    <a:pt x="0" y="3703561"/>
                  </a:lnTo>
                  <a:lnTo>
                    <a:pt x="1200556" y="4906619"/>
                  </a:lnTo>
                  <a:lnTo>
                    <a:pt x="2938869" y="3168307"/>
                  </a:lnTo>
                  <a:close/>
                </a:path>
                <a:path w="7082790" h="5093970">
                  <a:moveTo>
                    <a:pt x="7082752" y="558787"/>
                  </a:moveTo>
                  <a:lnTo>
                    <a:pt x="6523952" y="0"/>
                  </a:lnTo>
                  <a:lnTo>
                    <a:pt x="3813962" y="0"/>
                  </a:lnTo>
                  <a:lnTo>
                    <a:pt x="1944751" y="1869211"/>
                  </a:lnTo>
                  <a:lnTo>
                    <a:pt x="5168963" y="5093424"/>
                  </a:lnTo>
                  <a:lnTo>
                    <a:pt x="7082752" y="3179635"/>
                  </a:lnTo>
                  <a:lnTo>
                    <a:pt x="7082752" y="558787"/>
                  </a:lnTo>
                  <a:close/>
                </a:path>
              </a:pathLst>
            </a:custGeom>
            <a:solidFill>
              <a:srgbClr val="6FB0D9"/>
            </a:solidFill>
          </p:spPr>
          <p:txBody>
            <a:bodyPr wrap="square" lIns="0" tIns="0" rIns="0" bIns="0" rtlCol="0"/>
            <a:lstStyle/>
            <a:p>
              <a:endParaRPr/>
            </a:p>
          </p:txBody>
        </p:sp>
        <p:sp>
          <p:nvSpPr>
            <p:cNvPr id="4" name="object 4"/>
            <p:cNvSpPr/>
            <p:nvPr/>
          </p:nvSpPr>
          <p:spPr>
            <a:xfrm>
              <a:off x="10667499" y="1430000"/>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7"/>
              <a:ext cx="1753235" cy="1946275"/>
            </a:xfrm>
            <a:custGeom>
              <a:avLst/>
              <a:gdLst/>
              <a:ahLst/>
              <a:cxnLst/>
              <a:rect l="l" t="t" r="r" b="b"/>
              <a:pathLst>
                <a:path w="1753234" h="1946275">
                  <a:moveTo>
                    <a:pt x="194729" y="1946162"/>
                  </a:moveTo>
                  <a:lnTo>
                    <a:pt x="0" y="1751433"/>
                  </a:lnTo>
                  <a:lnTo>
                    <a:pt x="1752996" y="0"/>
                  </a:lnTo>
                  <a:lnTo>
                    <a:pt x="1752996" y="386504"/>
                  </a:lnTo>
                  <a:lnTo>
                    <a:pt x="194729" y="1946162"/>
                  </a:lnTo>
                  <a:close/>
                </a:path>
              </a:pathLst>
            </a:custGeom>
            <a:solidFill>
              <a:srgbClr val="6FB0D9"/>
            </a:solidFill>
          </p:spPr>
          <p:txBody>
            <a:bodyPr wrap="square" lIns="0" tIns="0" rIns="0" bIns="0" rtlCol="0"/>
            <a:lstStyle/>
            <a:p>
              <a:endParaRPr/>
            </a:p>
          </p:txBody>
        </p:sp>
      </p:grpSp>
      <p:sp>
        <p:nvSpPr>
          <p:cNvPr id="10" name="object 10"/>
          <p:cNvSpPr txBox="1">
            <a:spLocks noGrp="1"/>
          </p:cNvSpPr>
          <p:nvPr>
            <p:ph type="title"/>
          </p:nvPr>
        </p:nvSpPr>
        <p:spPr>
          <a:xfrm>
            <a:off x="691135" y="2457347"/>
            <a:ext cx="8930005" cy="562610"/>
          </a:xfrm>
          <a:prstGeom prst="rect">
            <a:avLst/>
          </a:prstGeom>
        </p:spPr>
        <p:txBody>
          <a:bodyPr vert="horz" wrap="square" lIns="0" tIns="15875" rIns="0" bIns="0" rtlCol="0">
            <a:spAutoFit/>
          </a:bodyPr>
          <a:lstStyle/>
          <a:p>
            <a:pPr marL="12700">
              <a:lnSpc>
                <a:spcPct val="100000"/>
              </a:lnSpc>
              <a:spcBef>
                <a:spcPts val="125"/>
              </a:spcBef>
            </a:pPr>
            <a:r>
              <a:rPr lang="en-US" spc="5" dirty="0"/>
              <a:t>CRUD OPERATIONS</a:t>
            </a:r>
            <a:endParaRPr spc="-30" dirty="0"/>
          </a:p>
        </p:txBody>
      </p:sp>
      <p:sp>
        <p:nvSpPr>
          <p:cNvPr id="13" name="object 13"/>
          <p:cNvSpPr/>
          <p:nvPr/>
        </p:nvSpPr>
        <p:spPr>
          <a:xfrm>
            <a:off x="752229" y="3085008"/>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4" name="object 14"/>
          <p:cNvPicPr/>
          <p:nvPr/>
        </p:nvPicPr>
        <p:blipFill>
          <a:blip r:embed="rId2" cstate="print"/>
          <a:stretch>
            <a:fillRect/>
          </a:stretch>
        </p:blipFill>
        <p:spPr>
          <a:xfrm>
            <a:off x="11092750" y="3321653"/>
            <a:ext cx="6372125" cy="6372127"/>
          </a:xfrm>
          <a:prstGeom prst="rect">
            <a:avLst/>
          </a:prstGeom>
        </p:spPr>
      </p:pic>
      <p:sp>
        <p:nvSpPr>
          <p:cNvPr id="6" name="Content Placeholder 2">
            <a:extLst>
              <a:ext uri="{FF2B5EF4-FFF2-40B4-BE49-F238E27FC236}">
                <a16:creationId xmlns:a16="http://schemas.microsoft.com/office/drawing/2014/main" id="{1173C5E8-D7E1-960B-02D1-8A9C3F1DB370}"/>
              </a:ext>
            </a:extLst>
          </p:cNvPr>
          <p:cNvSpPr txBox="1">
            <a:spLocks/>
          </p:cNvSpPr>
          <p:nvPr/>
        </p:nvSpPr>
        <p:spPr>
          <a:xfrm>
            <a:off x="627252" y="3954619"/>
            <a:ext cx="10521747" cy="4773959"/>
          </a:xfrm>
          <a:prstGeom prst="rect">
            <a:avLst/>
          </a:prstGeom>
        </p:spPr>
        <p:txBody>
          <a:bodyPr vert="horz" wrap="square" lIns="91440" tIns="45720" rIns="91440" bIns="45720" rtlCol="0" anchor="t">
            <a:noAutofit/>
          </a:bodyPr>
          <a:lstStyle>
            <a:lvl1pPr marL="0">
              <a:defRPr sz="3500" b="0" i="0">
                <a:solidFill>
                  <a:schemeClr val="bg1"/>
                </a:solidFill>
                <a:latin typeface="Trebuchet MS"/>
                <a:ea typeface="+mn-ea"/>
                <a:cs typeface="Trebuchet M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27965" indent="-227965"/>
            <a:r>
              <a:rPr lang="en-US" sz="2400" kern="0" dirty="0">
                <a:latin typeface="Arial"/>
                <a:cs typeface="Arial"/>
              </a:rPr>
              <a:t> </a:t>
            </a:r>
            <a:r>
              <a:rPr lang="en-US" sz="2400" b="1" kern="0" dirty="0">
                <a:latin typeface="Arial"/>
                <a:cs typeface="Arial"/>
              </a:rPr>
              <a:t>Update (UPDATE) Operation:</a:t>
            </a:r>
            <a:endParaRPr lang="en-US" sz="2400" b="1" kern="0" dirty="0"/>
          </a:p>
          <a:p>
            <a:pPr marL="227965" indent="-227965"/>
            <a:r>
              <a:rPr lang="en-US" sz="2400" kern="0" dirty="0">
                <a:latin typeface="Arial"/>
                <a:cs typeface="Arial"/>
              </a:rPr>
              <a:t>• </a:t>
            </a:r>
            <a:r>
              <a:rPr lang="en-US" sz="2400" b="1" kern="0" dirty="0">
                <a:latin typeface="Arial"/>
                <a:cs typeface="Arial"/>
              </a:rPr>
              <a:t>MSSQL </a:t>
            </a:r>
            <a:r>
              <a:rPr lang="en-US" sz="2400" kern="0" dirty="0">
                <a:latin typeface="Arial"/>
                <a:cs typeface="Arial"/>
              </a:rPr>
              <a:t>(With "FROM" Clause for Join):</a:t>
            </a:r>
            <a:endParaRPr lang="en-US" sz="2400" kern="0" dirty="0"/>
          </a:p>
          <a:p>
            <a:pPr marL="227965" indent="-227965"/>
            <a:r>
              <a:rPr lang="en-US" sz="2400" kern="0" dirty="0">
                <a:latin typeface="Arial"/>
                <a:cs typeface="Arial"/>
              </a:rPr>
              <a:t>UPDATE t1</a:t>
            </a:r>
            <a:endParaRPr lang="en-US" sz="2400" kern="0" dirty="0"/>
          </a:p>
          <a:p>
            <a:pPr marL="227965" indent="-227965"/>
            <a:r>
              <a:rPr lang="en-US" sz="2400" kern="0" dirty="0">
                <a:latin typeface="Arial"/>
                <a:cs typeface="Arial"/>
              </a:rPr>
              <a:t>SET t1.Column1 = Value1, t2.Column2 = Value2</a:t>
            </a:r>
            <a:endParaRPr lang="en-US" sz="2400" kern="0" dirty="0"/>
          </a:p>
          <a:p>
            <a:pPr marL="227965" indent="-227965"/>
            <a:r>
              <a:rPr lang="en-US" sz="2400" kern="0" dirty="0">
                <a:latin typeface="Arial"/>
                <a:cs typeface="Arial"/>
              </a:rPr>
              <a:t>FROM TableName1 t1</a:t>
            </a:r>
            <a:endParaRPr lang="en-US" sz="2400" kern="0" dirty="0"/>
          </a:p>
          <a:p>
            <a:pPr marL="227965" indent="-227965"/>
            <a:r>
              <a:rPr lang="en-US" sz="2400" kern="0" dirty="0">
                <a:latin typeface="Arial"/>
                <a:cs typeface="Arial"/>
              </a:rPr>
              <a:t>JOIN TableName2 t2 ON t1.JoinColumn = t2.JoinColumn</a:t>
            </a:r>
            <a:endParaRPr lang="en-US" sz="2400" kern="0" dirty="0"/>
          </a:p>
          <a:p>
            <a:pPr marL="227965" indent="-227965"/>
            <a:r>
              <a:rPr lang="en-US" sz="2400" kern="0" dirty="0">
                <a:latin typeface="Arial"/>
                <a:cs typeface="Arial"/>
              </a:rPr>
              <a:t>WHERE Condition;</a:t>
            </a:r>
            <a:endParaRPr lang="en-US" sz="2400" kern="0" dirty="0"/>
          </a:p>
          <a:p>
            <a:pPr marL="227965" indent="-227965"/>
            <a:r>
              <a:rPr lang="en-US" sz="2400" kern="0" dirty="0">
                <a:latin typeface="Arial"/>
                <a:cs typeface="Arial"/>
              </a:rPr>
              <a:t>• </a:t>
            </a:r>
            <a:r>
              <a:rPr lang="en-US" sz="2400" b="1" kern="0" dirty="0">
                <a:latin typeface="Arial"/>
                <a:cs typeface="Arial"/>
              </a:rPr>
              <a:t>Oracle</a:t>
            </a:r>
            <a:r>
              <a:rPr lang="en-US" sz="2400" kern="0" dirty="0">
                <a:latin typeface="Arial"/>
                <a:cs typeface="Arial"/>
              </a:rPr>
              <a:t> (Using Subquery):</a:t>
            </a:r>
            <a:endParaRPr lang="en-US" sz="2400" kern="0" dirty="0"/>
          </a:p>
          <a:p>
            <a:pPr marL="227965" indent="-227965"/>
            <a:r>
              <a:rPr lang="en-US" sz="2400" kern="0" dirty="0">
                <a:latin typeface="Arial"/>
                <a:cs typeface="Arial"/>
              </a:rPr>
              <a:t>UPDATE TableName1 t1</a:t>
            </a:r>
            <a:endParaRPr lang="en-US" sz="2400" kern="0" dirty="0"/>
          </a:p>
          <a:p>
            <a:pPr marL="227965" indent="-227965"/>
            <a:r>
              <a:rPr lang="en-US" sz="2400" kern="0" dirty="0">
                <a:latin typeface="Arial"/>
                <a:cs typeface="Arial"/>
              </a:rPr>
              <a:t>SET t1.Column1 = Value1</a:t>
            </a:r>
            <a:endParaRPr lang="en-US" sz="2400" kern="0" dirty="0"/>
          </a:p>
          <a:p>
            <a:pPr marL="227965" indent="-227965"/>
            <a:r>
              <a:rPr lang="en-US" sz="2400" kern="0" dirty="0">
                <a:latin typeface="Arial"/>
                <a:cs typeface="Arial"/>
              </a:rPr>
              <a:t>WHERE t1.JoinColumn IN (SELECT t2.JoinColumn FROM TableName2 t2 WHERE Condition);</a:t>
            </a:r>
            <a:endParaRPr lang="en-US" sz="2400" kern="0" dirty="0"/>
          </a:p>
          <a:p>
            <a:pPr marL="227965" indent="-227965"/>
            <a:r>
              <a:rPr lang="en-US" sz="2400" kern="0" dirty="0">
                <a:latin typeface="Arial"/>
                <a:cs typeface="Arial"/>
              </a:rPr>
              <a:t>o</a:t>
            </a:r>
            <a:r>
              <a:rPr lang="en-US" sz="2400" b="1" kern="0" dirty="0">
                <a:latin typeface="Arial"/>
                <a:cs typeface="Arial"/>
              </a:rPr>
              <a:t> Key Difference: </a:t>
            </a:r>
            <a:r>
              <a:rPr lang="en-US" sz="2400" kern="0" dirty="0">
                <a:latin typeface="Arial"/>
                <a:cs typeface="Arial"/>
              </a:rPr>
              <a:t>In Microsoft SQL Server (MSSQL), you have the capability to directly join tables using the FROM clause within the UPDATE statement. This feature is not available in Oracle, where you typically rely on subqueries to accomplish similar updates.</a:t>
            </a:r>
            <a:endParaRPr lang="en-US" sz="2400" b="1" kern="0" dirty="0"/>
          </a:p>
          <a:p>
            <a:endParaRPr lang="en-US" sz="2400" kern="0" dirty="0"/>
          </a:p>
        </p:txBody>
      </p:sp>
    </p:spTree>
    <p:extLst>
      <p:ext uri="{BB962C8B-B14F-4D97-AF65-F5344CB8AC3E}">
        <p14:creationId xmlns:p14="http://schemas.microsoft.com/office/powerpoint/2010/main" val="4185295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1" y="0"/>
                  </a:lnTo>
                  <a:lnTo>
                    <a:pt x="2749607" y="0"/>
                  </a:lnTo>
                  <a:lnTo>
                    <a:pt x="2941374" y="191368"/>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5"/>
                  </a:moveTo>
                  <a:lnTo>
                    <a:pt x="0" y="191369"/>
                  </a:lnTo>
                  <a:lnTo>
                    <a:pt x="191369" y="0"/>
                  </a:lnTo>
                  <a:lnTo>
                    <a:pt x="1454460" y="0"/>
                  </a:lnTo>
                  <a:lnTo>
                    <a:pt x="630294" y="824165"/>
                  </a:lnTo>
                  <a:close/>
                </a:path>
              </a:pathLst>
            </a:custGeom>
            <a:solidFill>
              <a:srgbClr val="6FB0D9"/>
            </a:solidFill>
          </p:spPr>
          <p:txBody>
            <a:bodyPr wrap="square" lIns="0" tIns="0" rIns="0" bIns="0" rtlCol="0"/>
            <a:lstStyle/>
            <a:p>
              <a:endParaRPr/>
            </a:p>
          </p:txBody>
        </p:sp>
      </p:grpSp>
      <p:sp>
        <p:nvSpPr>
          <p:cNvPr id="10" name="object 10"/>
          <p:cNvSpPr/>
          <p:nvPr/>
        </p:nvSpPr>
        <p:spPr>
          <a:xfrm>
            <a:off x="566167" y="0"/>
            <a:ext cx="4335145" cy="2166620"/>
          </a:xfrm>
          <a:custGeom>
            <a:avLst/>
            <a:gdLst/>
            <a:ahLst/>
            <a:cxnLst/>
            <a:rect l="l" t="t" r="r" b="b"/>
            <a:pathLst>
              <a:path w="4335145" h="2166620">
                <a:moveTo>
                  <a:pt x="2167322" y="2166481"/>
                </a:moveTo>
                <a:lnTo>
                  <a:pt x="0" y="0"/>
                </a:lnTo>
                <a:lnTo>
                  <a:pt x="4334644" y="0"/>
                </a:lnTo>
                <a:lnTo>
                  <a:pt x="2167322" y="2166481"/>
                </a:lnTo>
                <a:close/>
              </a:path>
            </a:pathLst>
          </a:custGeom>
          <a:solidFill>
            <a:srgbClr val="484B67"/>
          </a:solidFill>
        </p:spPr>
        <p:txBody>
          <a:bodyPr wrap="square" lIns="0" tIns="0" rIns="0" bIns="0" rtlCol="0"/>
          <a:lstStyle/>
          <a:p>
            <a:endParaRPr/>
          </a:p>
        </p:txBody>
      </p:sp>
      <p:sp>
        <p:nvSpPr>
          <p:cNvPr id="14" name="object 14"/>
          <p:cNvSpPr txBox="1">
            <a:spLocks noGrp="1"/>
          </p:cNvSpPr>
          <p:nvPr>
            <p:ph type="title"/>
          </p:nvPr>
        </p:nvSpPr>
        <p:spPr>
          <a:xfrm>
            <a:off x="7257453" y="625325"/>
            <a:ext cx="3239770" cy="814069"/>
          </a:xfrm>
          <a:prstGeom prst="rect">
            <a:avLst/>
          </a:prstGeom>
        </p:spPr>
        <p:txBody>
          <a:bodyPr vert="horz" wrap="square" lIns="0" tIns="15875" rIns="0" bIns="0" rtlCol="0">
            <a:spAutoFit/>
          </a:bodyPr>
          <a:lstStyle/>
          <a:p>
            <a:pPr marL="12700">
              <a:lnSpc>
                <a:spcPct val="100000"/>
              </a:lnSpc>
              <a:spcBef>
                <a:spcPts val="125"/>
              </a:spcBef>
            </a:pPr>
            <a:r>
              <a:rPr sz="5150" spc="-50" dirty="0">
                <a:latin typeface="SimSun"/>
                <a:cs typeface="SimSun"/>
              </a:rPr>
              <a:t>Conclusion</a:t>
            </a:r>
            <a:endParaRPr sz="5150">
              <a:latin typeface="SimSun"/>
              <a:cs typeface="SimSun"/>
            </a:endParaRPr>
          </a:p>
        </p:txBody>
      </p:sp>
      <p:sp>
        <p:nvSpPr>
          <p:cNvPr id="15" name="object 15"/>
          <p:cNvSpPr/>
          <p:nvPr/>
        </p:nvSpPr>
        <p:spPr>
          <a:xfrm>
            <a:off x="6893651" y="1457340"/>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
        <p:nvSpPr>
          <p:cNvPr id="17" name="Text Placeholder 16">
            <a:extLst>
              <a:ext uri="{FF2B5EF4-FFF2-40B4-BE49-F238E27FC236}">
                <a16:creationId xmlns:a16="http://schemas.microsoft.com/office/drawing/2014/main" id="{44F08A31-C8A7-9FCE-4FAB-18FB49EB3CBB}"/>
              </a:ext>
            </a:extLst>
          </p:cNvPr>
          <p:cNvSpPr>
            <a:spLocks noGrp="1"/>
          </p:cNvSpPr>
          <p:nvPr>
            <p:ph type="body" idx="1"/>
          </p:nvPr>
        </p:nvSpPr>
        <p:spPr>
          <a:xfrm>
            <a:off x="449826" y="2212451"/>
            <a:ext cx="17850874" cy="6463308"/>
          </a:xfrm>
        </p:spPr>
        <p:txBody>
          <a:bodyPr/>
          <a:lstStyle/>
          <a:p>
            <a:pPr algn="l"/>
            <a:r>
              <a:rPr lang="en-US" sz="2800" b="1" i="0" dirty="0">
                <a:solidFill>
                  <a:srgbClr val="D1D5DB"/>
                </a:solidFill>
                <a:effectLst/>
                <a:latin typeface="Söhne"/>
              </a:rPr>
              <a:t>Limitations:</a:t>
            </a:r>
          </a:p>
          <a:p>
            <a:pPr algn="l">
              <a:buFont typeface="Arial" panose="020B0604020202020204" pitchFamily="34" charset="0"/>
              <a:buChar char="•"/>
            </a:pPr>
            <a:r>
              <a:rPr lang="en-US" sz="2800" b="0" i="0" dirty="0">
                <a:solidFill>
                  <a:srgbClr val="D1D5DB"/>
                </a:solidFill>
                <a:effectLst/>
                <a:latin typeface="Söhne"/>
              </a:rPr>
              <a:t>Expensive Licensing: Oracle's licensing costs can be prohibitive for organizations with tight budgets.</a:t>
            </a:r>
          </a:p>
          <a:p>
            <a:pPr algn="l">
              <a:buFont typeface="Arial" panose="020B0604020202020204" pitchFamily="34" charset="0"/>
              <a:buChar char="•"/>
            </a:pPr>
            <a:r>
              <a:rPr lang="en-US" sz="2800" b="0" i="0" dirty="0">
                <a:solidFill>
                  <a:srgbClr val="D1D5DB"/>
                </a:solidFill>
                <a:effectLst/>
                <a:latin typeface="Söhne"/>
              </a:rPr>
              <a:t>Complexity: Oracle's complexity may present challenges for smaller teams or less experienced database administrators.</a:t>
            </a:r>
          </a:p>
          <a:p>
            <a:pPr algn="l"/>
            <a:r>
              <a:rPr lang="en-US" sz="2800" b="1" i="0" dirty="0">
                <a:solidFill>
                  <a:srgbClr val="D1D5DB"/>
                </a:solidFill>
                <a:effectLst/>
                <a:latin typeface="Söhne"/>
              </a:rPr>
              <a:t>Advantages:</a:t>
            </a:r>
          </a:p>
          <a:p>
            <a:pPr algn="l">
              <a:buFont typeface="Arial" panose="020B0604020202020204" pitchFamily="34" charset="0"/>
              <a:buChar char="•"/>
            </a:pPr>
            <a:r>
              <a:rPr lang="en-US" sz="2800" b="0" i="0" dirty="0">
                <a:solidFill>
                  <a:srgbClr val="D1D5DB"/>
                </a:solidFill>
                <a:effectLst/>
                <a:latin typeface="Söhne"/>
              </a:rPr>
              <a:t>Reliability: Oracle is well-known for its reliability, ensuring data integrity and system uptime.</a:t>
            </a:r>
          </a:p>
          <a:p>
            <a:pPr algn="l">
              <a:buFont typeface="Arial" panose="020B0604020202020204" pitchFamily="34" charset="0"/>
              <a:buChar char="•"/>
            </a:pPr>
            <a:r>
              <a:rPr lang="en-US" sz="2800" b="0" i="0" dirty="0">
                <a:solidFill>
                  <a:srgbClr val="D1D5DB"/>
                </a:solidFill>
                <a:effectLst/>
                <a:latin typeface="Söhne"/>
              </a:rPr>
              <a:t>Scalability: It excels in handling large-scale and mission-critical applications seamlessly.</a:t>
            </a:r>
          </a:p>
          <a:p>
            <a:pPr algn="l"/>
            <a:r>
              <a:rPr lang="en-US" sz="2800" b="1" i="0" dirty="0">
                <a:solidFill>
                  <a:srgbClr val="D1D5DB"/>
                </a:solidFill>
                <a:effectLst/>
                <a:latin typeface="Söhne"/>
              </a:rPr>
              <a:t>When to Use It:</a:t>
            </a:r>
          </a:p>
          <a:p>
            <a:pPr algn="l">
              <a:buFont typeface="Arial" panose="020B0604020202020204" pitchFamily="34" charset="0"/>
              <a:buChar char="•"/>
            </a:pPr>
            <a:r>
              <a:rPr lang="en-US" sz="2800" b="0" i="0" dirty="0">
                <a:solidFill>
                  <a:srgbClr val="D1D5DB"/>
                </a:solidFill>
                <a:effectLst/>
                <a:latin typeface="Söhne"/>
              </a:rPr>
              <a:t>Enterprise Applications: Oracle is an ideal choice for large enterprises with substantial IT budgets that require a highly reliable and scalable database.</a:t>
            </a:r>
          </a:p>
          <a:p>
            <a:pPr algn="l">
              <a:buFont typeface="Arial" panose="020B0604020202020204" pitchFamily="34" charset="0"/>
              <a:buChar char="•"/>
            </a:pPr>
            <a:r>
              <a:rPr lang="en-US" sz="2800" b="0" i="0" dirty="0">
                <a:solidFill>
                  <a:srgbClr val="D1D5DB"/>
                </a:solidFill>
                <a:effectLst/>
                <a:latin typeface="Söhne"/>
              </a:rPr>
              <a:t>Mission-Critical Systems: It is well-suited for systems where data security and availability are paramount, such as financial institutions and healthcare organizations.</a:t>
            </a:r>
          </a:p>
          <a:p>
            <a:pPr algn="l"/>
            <a:r>
              <a:rPr lang="en-US" sz="2800" b="0" i="0" dirty="0">
                <a:solidFill>
                  <a:srgbClr val="D1D5DB"/>
                </a:solidFill>
                <a:effectLst/>
                <a:latin typeface="Söhne"/>
              </a:rPr>
              <a:t>In conclusion, Oracle is a robust database system, offering reliability and scalability but may not be the most cost-effective solution, making it best suited for larger enterprises and mission-critical applications where data integrity and system uptime are of utmost importance.</a:t>
            </a:r>
          </a:p>
          <a:p>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76EF7-27F7-11C3-2C18-2F89AF5078AF}"/>
              </a:ext>
            </a:extLst>
          </p:cNvPr>
          <p:cNvSpPr>
            <a:spLocks noGrp="1"/>
          </p:cNvSpPr>
          <p:nvPr>
            <p:ph type="title"/>
          </p:nvPr>
        </p:nvSpPr>
        <p:spPr>
          <a:xfrm>
            <a:off x="1004166" y="4868545"/>
            <a:ext cx="16292368" cy="1846659"/>
          </a:xfrm>
        </p:spPr>
        <p:txBody>
          <a:bodyPr/>
          <a:lstStyle/>
          <a:p>
            <a:r>
              <a:rPr lang="en-US" sz="4000" b="1" kern="100" dirty="0">
                <a:solidFill>
                  <a:schemeClr val="accent3">
                    <a:lumMod val="40000"/>
                    <a:lumOff val="60000"/>
                  </a:schemeClr>
                </a:solidFill>
                <a:effectLst/>
                <a:latin typeface="Times New Roman" panose="02020603050405020304" pitchFamily="18" charset="0"/>
                <a:ea typeface="Calibri" panose="020F0502020204030204" pitchFamily="34" charset="0"/>
                <a:cs typeface="Times New Roman" panose="02020603050405020304" pitchFamily="18" charset="0"/>
              </a:rPr>
              <a:t>Teams Link: </a:t>
            </a:r>
            <a:r>
              <a:rPr lang="en-US" sz="4000" u="sng" kern="100" dirty="0">
                <a:solidFill>
                  <a:schemeClr val="accent3">
                    <a:lumMod val="40000"/>
                    <a:lumOff val="60000"/>
                  </a:schemeClr>
                </a:solidFill>
                <a:effectLst/>
                <a:latin typeface="Times New Roman" panose="02020603050405020304" pitchFamily="18"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Call with DBMS project-20231108_230430-Meeting Recording.mp4</a:t>
            </a:r>
            <a:br>
              <a:rPr lang="en-US" sz="4000" kern="100" dirty="0">
                <a:solidFill>
                  <a:schemeClr val="accent3">
                    <a:lumMod val="40000"/>
                    <a:lumOff val="60000"/>
                  </a:schemeClr>
                </a:solidFill>
                <a:effectLst/>
                <a:latin typeface="Times New Roman" panose="02020603050405020304" pitchFamily="18" charset="0"/>
                <a:ea typeface="Calibri" panose="020F0502020204030204" pitchFamily="34" charset="0"/>
                <a:cs typeface="Times New Roman" panose="02020603050405020304" pitchFamily="18" charset="0"/>
              </a:rPr>
            </a:br>
            <a:endParaRPr lang="en-US" sz="4000" dirty="0">
              <a:solidFill>
                <a:schemeClr val="accent3">
                  <a:lumMod val="40000"/>
                  <a:lumOff val="6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376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7" y="0"/>
            <a:ext cx="5647690" cy="5734685"/>
            <a:chOff x="12640787" y="0"/>
            <a:chExt cx="5647690" cy="5734685"/>
          </a:xfrm>
        </p:grpSpPr>
        <p:sp>
          <p:nvSpPr>
            <p:cNvPr id="3" name="object 3"/>
            <p:cNvSpPr/>
            <p:nvPr/>
          </p:nvSpPr>
          <p:spPr>
            <a:xfrm>
              <a:off x="16373134" y="2795251"/>
              <a:ext cx="1915160" cy="2939415"/>
            </a:xfrm>
            <a:custGeom>
              <a:avLst/>
              <a:gdLst/>
              <a:ahLst/>
              <a:cxnLst/>
              <a:rect l="l" t="t" r="r" b="b"/>
              <a:pathLst>
                <a:path w="1915159" h="2939415">
                  <a:moveTo>
                    <a:pt x="1201425" y="2938873"/>
                  </a:moveTo>
                  <a:lnTo>
                    <a:pt x="0" y="1738312"/>
                  </a:lnTo>
                  <a:lnTo>
                    <a:pt x="1739563" y="0"/>
                  </a:lnTo>
                  <a:lnTo>
                    <a:pt x="1914865" y="175176"/>
                  </a:lnTo>
                  <a:lnTo>
                    <a:pt x="1914865" y="2225946"/>
                  </a:lnTo>
                  <a:lnTo>
                    <a:pt x="1201425" y="2938873"/>
                  </a:lnTo>
                  <a:close/>
                </a:path>
              </a:pathLst>
            </a:custGeom>
            <a:solidFill>
              <a:srgbClr val="484B67"/>
            </a:solidFill>
          </p:spPr>
          <p:txBody>
            <a:bodyPr wrap="square" lIns="0" tIns="0" rIns="0" bIns="0" rtlCol="0"/>
            <a:lstStyle/>
            <a:p>
              <a:endParaRPr/>
            </a:p>
          </p:txBody>
        </p:sp>
        <p:sp>
          <p:nvSpPr>
            <p:cNvPr id="4" name="object 4"/>
            <p:cNvSpPr/>
            <p:nvPr/>
          </p:nvSpPr>
          <p:spPr>
            <a:xfrm>
              <a:off x="12640780" y="11"/>
              <a:ext cx="5647690" cy="4629150"/>
            </a:xfrm>
            <a:custGeom>
              <a:avLst/>
              <a:gdLst/>
              <a:ahLst/>
              <a:cxnLst/>
              <a:rect l="l" t="t" r="r" b="b"/>
              <a:pathLst>
                <a:path w="5647690" h="4629150">
                  <a:moveTo>
                    <a:pt x="5567019" y="2890291"/>
                  </a:moveTo>
                  <a:lnTo>
                    <a:pt x="4936274" y="2257488"/>
                  </a:lnTo>
                  <a:lnTo>
                    <a:pt x="3196717" y="3995801"/>
                  </a:lnTo>
                  <a:lnTo>
                    <a:pt x="3827462" y="4628604"/>
                  </a:lnTo>
                  <a:lnTo>
                    <a:pt x="5567019" y="2890291"/>
                  </a:lnTo>
                  <a:close/>
                </a:path>
                <a:path w="5647690" h="4629150">
                  <a:moveTo>
                    <a:pt x="5647220" y="0"/>
                  </a:moveTo>
                  <a:lnTo>
                    <a:pt x="0" y="0"/>
                  </a:lnTo>
                  <a:lnTo>
                    <a:pt x="3075927" y="3075914"/>
                  </a:lnTo>
                  <a:lnTo>
                    <a:pt x="5647220" y="504634"/>
                  </a:lnTo>
                  <a:lnTo>
                    <a:pt x="5647220" y="0"/>
                  </a:lnTo>
                  <a:close/>
                </a:path>
              </a:pathLst>
            </a:custGeom>
            <a:solidFill>
              <a:srgbClr val="6FB0D9"/>
            </a:solidFill>
          </p:spPr>
          <p:txBody>
            <a:bodyPr wrap="square" lIns="0" tIns="0" rIns="0" bIns="0" rtlCol="0"/>
            <a:lstStyle/>
            <a:p>
              <a:endParaRPr/>
            </a:p>
          </p:txBody>
        </p:sp>
      </p:grpSp>
      <p:sp>
        <p:nvSpPr>
          <p:cNvPr id="5" name="object 5"/>
          <p:cNvSpPr/>
          <p:nvPr/>
        </p:nvSpPr>
        <p:spPr>
          <a:xfrm>
            <a:off x="15062500" y="6675000"/>
            <a:ext cx="3225800" cy="3612515"/>
          </a:xfrm>
          <a:custGeom>
            <a:avLst/>
            <a:gdLst/>
            <a:ahLst/>
            <a:cxnLst/>
            <a:rect l="l" t="t" r="r" b="b"/>
            <a:pathLst>
              <a:path w="3225800" h="3612515">
                <a:moveTo>
                  <a:pt x="3225499" y="3611999"/>
                </a:moveTo>
                <a:lnTo>
                  <a:pt x="386687" y="3611999"/>
                </a:lnTo>
                <a:lnTo>
                  <a:pt x="0" y="3225462"/>
                </a:lnTo>
                <a:lnTo>
                  <a:pt x="3224211" y="0"/>
                </a:lnTo>
                <a:lnTo>
                  <a:pt x="3225499" y="1286"/>
                </a:lnTo>
                <a:lnTo>
                  <a:pt x="3225499" y="3611999"/>
                </a:lnTo>
                <a:close/>
              </a:path>
            </a:pathLst>
          </a:custGeom>
          <a:solidFill>
            <a:srgbClr val="6FB0D9"/>
          </a:solidFill>
        </p:spPr>
        <p:txBody>
          <a:bodyPr wrap="square" lIns="0" tIns="0" rIns="0" bIns="0" rtlCol="0"/>
          <a:lstStyle/>
          <a:p>
            <a:endParaRPr/>
          </a:p>
        </p:txBody>
      </p:sp>
      <p:grpSp>
        <p:nvGrpSpPr>
          <p:cNvPr id="6" name="object 6"/>
          <p:cNvGrpSpPr/>
          <p:nvPr/>
        </p:nvGrpSpPr>
        <p:grpSpPr>
          <a:xfrm>
            <a:off x="11605457" y="815620"/>
            <a:ext cx="6682740" cy="8823325"/>
            <a:chOff x="11605457" y="815620"/>
            <a:chExt cx="6682740" cy="8823325"/>
          </a:xfrm>
        </p:grpSpPr>
        <p:sp>
          <p:nvSpPr>
            <p:cNvPr id="7" name="object 7"/>
            <p:cNvSpPr/>
            <p:nvPr/>
          </p:nvSpPr>
          <p:spPr>
            <a:xfrm>
              <a:off x="15857501" y="815620"/>
              <a:ext cx="2430780" cy="2623185"/>
            </a:xfrm>
            <a:custGeom>
              <a:avLst/>
              <a:gdLst/>
              <a:ahLst/>
              <a:cxnLst/>
              <a:rect l="l" t="t" r="r" b="b"/>
              <a:pathLst>
                <a:path w="2430780" h="2623185">
                  <a:moveTo>
                    <a:pt x="194729" y="2622729"/>
                  </a:moveTo>
                  <a:lnTo>
                    <a:pt x="0" y="2430496"/>
                  </a:lnTo>
                  <a:lnTo>
                    <a:pt x="2430496" y="0"/>
                  </a:lnTo>
                  <a:lnTo>
                    <a:pt x="2430496" y="386963"/>
                  </a:lnTo>
                  <a:lnTo>
                    <a:pt x="194729" y="2622729"/>
                  </a:lnTo>
                  <a:close/>
                </a:path>
              </a:pathLst>
            </a:custGeom>
            <a:solidFill>
              <a:srgbClr val="6FB0D9"/>
            </a:solidFill>
          </p:spPr>
          <p:txBody>
            <a:bodyPr wrap="square" lIns="0" tIns="0" rIns="0" bIns="0" rtlCol="0"/>
            <a:lstStyle/>
            <a:p>
              <a:endParaRPr/>
            </a:p>
          </p:txBody>
        </p:sp>
        <p:pic>
          <p:nvPicPr>
            <p:cNvPr id="8" name="object 8"/>
            <p:cNvPicPr/>
            <p:nvPr/>
          </p:nvPicPr>
          <p:blipFill>
            <a:blip r:embed="rId2" cstate="print"/>
            <a:stretch>
              <a:fillRect/>
            </a:stretch>
          </p:blipFill>
          <p:spPr>
            <a:xfrm>
              <a:off x="11605457" y="3266261"/>
              <a:ext cx="6372126" cy="6372126"/>
            </a:xfrm>
            <a:prstGeom prst="rect">
              <a:avLst/>
            </a:prstGeom>
          </p:spPr>
        </p:pic>
      </p:grpSp>
      <p:sp>
        <p:nvSpPr>
          <p:cNvPr id="9" name="object 9"/>
          <p:cNvSpPr txBox="1">
            <a:spLocks noGrp="1"/>
          </p:cNvSpPr>
          <p:nvPr>
            <p:ph type="title"/>
          </p:nvPr>
        </p:nvSpPr>
        <p:spPr>
          <a:xfrm>
            <a:off x="7032421" y="1243038"/>
            <a:ext cx="3330575" cy="734060"/>
          </a:xfrm>
          <a:prstGeom prst="rect">
            <a:avLst/>
          </a:prstGeom>
        </p:spPr>
        <p:txBody>
          <a:bodyPr vert="horz" wrap="square" lIns="0" tIns="12700" rIns="0" bIns="0" rtlCol="0">
            <a:spAutoFit/>
          </a:bodyPr>
          <a:lstStyle/>
          <a:p>
            <a:pPr marL="12700">
              <a:lnSpc>
                <a:spcPct val="100000"/>
              </a:lnSpc>
              <a:spcBef>
                <a:spcPts val="100"/>
              </a:spcBef>
            </a:pPr>
            <a:r>
              <a:rPr sz="4650" spc="-160" dirty="0">
                <a:latin typeface="SimSun"/>
                <a:cs typeface="SimSun"/>
              </a:rPr>
              <a:t>Introduction</a:t>
            </a:r>
            <a:endParaRPr sz="4650">
              <a:latin typeface="SimSun"/>
              <a:cs typeface="SimSun"/>
            </a:endParaRPr>
          </a:p>
        </p:txBody>
      </p:sp>
      <p:sp>
        <p:nvSpPr>
          <p:cNvPr id="13" name="object 13"/>
          <p:cNvSpPr txBox="1"/>
          <p:nvPr/>
        </p:nvSpPr>
        <p:spPr>
          <a:xfrm>
            <a:off x="3316250" y="3560277"/>
            <a:ext cx="7903482" cy="3892731"/>
          </a:xfrm>
          <a:prstGeom prst="rect">
            <a:avLst/>
          </a:prstGeom>
        </p:spPr>
        <p:txBody>
          <a:bodyPr vert="horz" wrap="square" lIns="0" tIns="14604" rIns="0" bIns="0" rtlCol="0">
            <a:spAutoFit/>
          </a:bodyPr>
          <a:lstStyle/>
          <a:p>
            <a:pPr marL="12700" marR="5080" indent="151765" algn="ctr">
              <a:lnSpc>
                <a:spcPct val="100099"/>
              </a:lnSpc>
              <a:spcBef>
                <a:spcPts val="114"/>
              </a:spcBef>
            </a:pPr>
            <a:r>
              <a:rPr lang="en-US" sz="3600" b="0" i="0" dirty="0">
                <a:solidFill>
                  <a:srgbClr val="E3E3E3"/>
                </a:solidFill>
                <a:effectLst/>
                <a:latin typeface="Google Sans"/>
              </a:rPr>
              <a:t>Oracle Database is a multi-model database management system (DBMS) produced and marketed by Oracle Corporation. It is a relational database commonly used for running enterprise applications, with high availability, scalability, and performance.</a:t>
            </a:r>
            <a:endParaRPr sz="3600" dirty="0">
              <a:solidFill>
                <a:schemeClr val="bg1"/>
              </a:solidFill>
              <a:latin typeface="Trebuchet MS"/>
              <a:cs typeface="Trebuchet MS"/>
            </a:endParaRPr>
          </a:p>
        </p:txBody>
      </p:sp>
      <p:sp>
        <p:nvSpPr>
          <p:cNvPr id="14" name="object 14"/>
          <p:cNvSpPr/>
          <p:nvPr/>
        </p:nvSpPr>
        <p:spPr>
          <a:xfrm>
            <a:off x="6332874" y="2645488"/>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grpSp>
        <p:nvGrpSpPr>
          <p:cNvPr id="15" name="object 15"/>
          <p:cNvGrpSpPr/>
          <p:nvPr/>
        </p:nvGrpSpPr>
        <p:grpSpPr>
          <a:xfrm>
            <a:off x="0" y="686057"/>
            <a:ext cx="3863975" cy="9601200"/>
            <a:chOff x="0" y="686057"/>
            <a:chExt cx="3863975" cy="9601200"/>
          </a:xfrm>
        </p:grpSpPr>
        <p:sp>
          <p:nvSpPr>
            <p:cNvPr id="16" name="object 16"/>
            <p:cNvSpPr/>
            <p:nvPr/>
          </p:nvSpPr>
          <p:spPr>
            <a:xfrm>
              <a:off x="0" y="686057"/>
              <a:ext cx="2930525" cy="5860415"/>
            </a:xfrm>
            <a:custGeom>
              <a:avLst/>
              <a:gdLst/>
              <a:ahLst/>
              <a:cxnLst/>
              <a:rect l="l" t="t" r="r" b="b"/>
              <a:pathLst>
                <a:path w="2930525" h="5860415">
                  <a:moveTo>
                    <a:pt x="0" y="5860291"/>
                  </a:moveTo>
                  <a:lnTo>
                    <a:pt x="0" y="0"/>
                  </a:lnTo>
                  <a:lnTo>
                    <a:pt x="2930145" y="2929009"/>
                  </a:lnTo>
                  <a:lnTo>
                    <a:pt x="0" y="5860291"/>
                  </a:lnTo>
                  <a:close/>
                </a:path>
              </a:pathLst>
            </a:custGeom>
            <a:solidFill>
              <a:srgbClr val="484B67"/>
            </a:solidFill>
          </p:spPr>
          <p:txBody>
            <a:bodyPr wrap="square" lIns="0" tIns="0" rIns="0" bIns="0" rtlCol="0"/>
            <a:lstStyle/>
            <a:p>
              <a:endParaRPr/>
            </a:p>
          </p:txBody>
        </p:sp>
        <p:sp>
          <p:nvSpPr>
            <p:cNvPr id="17" name="object 17"/>
            <p:cNvSpPr/>
            <p:nvPr/>
          </p:nvSpPr>
          <p:spPr>
            <a:xfrm>
              <a:off x="0" y="6216954"/>
              <a:ext cx="3863975" cy="4070350"/>
            </a:xfrm>
            <a:custGeom>
              <a:avLst/>
              <a:gdLst/>
              <a:ahLst/>
              <a:cxnLst/>
              <a:rect l="l" t="t" r="r" b="b"/>
              <a:pathLst>
                <a:path w="3863975" h="4070350">
                  <a:moveTo>
                    <a:pt x="3018027" y="4070045"/>
                  </a:moveTo>
                  <a:lnTo>
                    <a:pt x="0" y="4070045"/>
                  </a:lnTo>
                  <a:lnTo>
                    <a:pt x="0" y="639648"/>
                  </a:lnTo>
                  <a:lnTo>
                    <a:pt x="639648" y="0"/>
                  </a:lnTo>
                  <a:lnTo>
                    <a:pt x="3863861" y="3224212"/>
                  </a:lnTo>
                  <a:lnTo>
                    <a:pt x="3018027" y="4070045"/>
                  </a:lnTo>
                  <a:close/>
                </a:path>
              </a:pathLst>
            </a:custGeom>
            <a:solidFill>
              <a:srgbClr val="6FB0D9"/>
            </a:solidFill>
          </p:spPr>
          <p:txBody>
            <a:bodyPr wrap="square" lIns="0" tIns="0" rIns="0" bIns="0" rtlCol="0"/>
            <a:lstStyle/>
            <a:p>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7" y="0"/>
            <a:ext cx="5647690" cy="5734685"/>
            <a:chOff x="12640787" y="0"/>
            <a:chExt cx="5647690" cy="5734685"/>
          </a:xfrm>
        </p:grpSpPr>
        <p:sp>
          <p:nvSpPr>
            <p:cNvPr id="3" name="object 3"/>
            <p:cNvSpPr/>
            <p:nvPr/>
          </p:nvSpPr>
          <p:spPr>
            <a:xfrm>
              <a:off x="16373134" y="2795251"/>
              <a:ext cx="1915160" cy="2939415"/>
            </a:xfrm>
            <a:custGeom>
              <a:avLst/>
              <a:gdLst/>
              <a:ahLst/>
              <a:cxnLst/>
              <a:rect l="l" t="t" r="r" b="b"/>
              <a:pathLst>
                <a:path w="1915159" h="2939415">
                  <a:moveTo>
                    <a:pt x="1201425" y="2938873"/>
                  </a:moveTo>
                  <a:lnTo>
                    <a:pt x="0" y="1738312"/>
                  </a:lnTo>
                  <a:lnTo>
                    <a:pt x="1739563" y="0"/>
                  </a:lnTo>
                  <a:lnTo>
                    <a:pt x="1914865" y="175176"/>
                  </a:lnTo>
                  <a:lnTo>
                    <a:pt x="1914865" y="2225946"/>
                  </a:lnTo>
                  <a:lnTo>
                    <a:pt x="1201425" y="2938873"/>
                  </a:lnTo>
                  <a:close/>
                </a:path>
              </a:pathLst>
            </a:custGeom>
            <a:solidFill>
              <a:srgbClr val="484B67"/>
            </a:solidFill>
          </p:spPr>
          <p:txBody>
            <a:bodyPr wrap="square" lIns="0" tIns="0" rIns="0" bIns="0" rtlCol="0"/>
            <a:lstStyle/>
            <a:p>
              <a:endParaRPr/>
            </a:p>
          </p:txBody>
        </p:sp>
        <p:sp>
          <p:nvSpPr>
            <p:cNvPr id="4" name="object 4"/>
            <p:cNvSpPr/>
            <p:nvPr/>
          </p:nvSpPr>
          <p:spPr>
            <a:xfrm>
              <a:off x="12640780" y="11"/>
              <a:ext cx="5647690" cy="4629150"/>
            </a:xfrm>
            <a:custGeom>
              <a:avLst/>
              <a:gdLst/>
              <a:ahLst/>
              <a:cxnLst/>
              <a:rect l="l" t="t" r="r" b="b"/>
              <a:pathLst>
                <a:path w="5647690" h="4629150">
                  <a:moveTo>
                    <a:pt x="5567019" y="2890291"/>
                  </a:moveTo>
                  <a:lnTo>
                    <a:pt x="4936274" y="2257488"/>
                  </a:lnTo>
                  <a:lnTo>
                    <a:pt x="3196717" y="3995801"/>
                  </a:lnTo>
                  <a:lnTo>
                    <a:pt x="3827462" y="4628604"/>
                  </a:lnTo>
                  <a:lnTo>
                    <a:pt x="5567019" y="2890291"/>
                  </a:lnTo>
                  <a:close/>
                </a:path>
                <a:path w="5647690" h="4629150">
                  <a:moveTo>
                    <a:pt x="5647220" y="0"/>
                  </a:moveTo>
                  <a:lnTo>
                    <a:pt x="0" y="0"/>
                  </a:lnTo>
                  <a:lnTo>
                    <a:pt x="3075927" y="3075914"/>
                  </a:lnTo>
                  <a:lnTo>
                    <a:pt x="5647220" y="504634"/>
                  </a:lnTo>
                  <a:lnTo>
                    <a:pt x="5647220" y="0"/>
                  </a:lnTo>
                  <a:close/>
                </a:path>
              </a:pathLst>
            </a:custGeom>
            <a:solidFill>
              <a:srgbClr val="6FB0D9"/>
            </a:solidFill>
          </p:spPr>
          <p:txBody>
            <a:bodyPr wrap="square" lIns="0" tIns="0" rIns="0" bIns="0" rtlCol="0"/>
            <a:lstStyle/>
            <a:p>
              <a:endParaRPr/>
            </a:p>
          </p:txBody>
        </p:sp>
      </p:grpSp>
      <p:sp>
        <p:nvSpPr>
          <p:cNvPr id="5" name="object 5"/>
          <p:cNvSpPr/>
          <p:nvPr/>
        </p:nvSpPr>
        <p:spPr>
          <a:xfrm>
            <a:off x="15062500" y="6675000"/>
            <a:ext cx="3225800" cy="3612515"/>
          </a:xfrm>
          <a:custGeom>
            <a:avLst/>
            <a:gdLst/>
            <a:ahLst/>
            <a:cxnLst/>
            <a:rect l="l" t="t" r="r" b="b"/>
            <a:pathLst>
              <a:path w="3225800" h="3612515">
                <a:moveTo>
                  <a:pt x="3225499" y="3611999"/>
                </a:moveTo>
                <a:lnTo>
                  <a:pt x="386687" y="3611999"/>
                </a:lnTo>
                <a:lnTo>
                  <a:pt x="0" y="3225462"/>
                </a:lnTo>
                <a:lnTo>
                  <a:pt x="3224211" y="0"/>
                </a:lnTo>
                <a:lnTo>
                  <a:pt x="3225499" y="1286"/>
                </a:lnTo>
                <a:lnTo>
                  <a:pt x="3225499" y="3611999"/>
                </a:lnTo>
                <a:close/>
              </a:path>
            </a:pathLst>
          </a:custGeom>
          <a:solidFill>
            <a:srgbClr val="6FB0D9"/>
          </a:solidFill>
        </p:spPr>
        <p:txBody>
          <a:bodyPr wrap="square" lIns="0" tIns="0" rIns="0" bIns="0" rtlCol="0"/>
          <a:lstStyle/>
          <a:p>
            <a:endParaRPr/>
          </a:p>
        </p:txBody>
      </p:sp>
      <p:grpSp>
        <p:nvGrpSpPr>
          <p:cNvPr id="6" name="object 6"/>
          <p:cNvGrpSpPr/>
          <p:nvPr/>
        </p:nvGrpSpPr>
        <p:grpSpPr>
          <a:xfrm>
            <a:off x="11605457" y="815620"/>
            <a:ext cx="6682740" cy="8823325"/>
            <a:chOff x="11605457" y="815620"/>
            <a:chExt cx="6682740" cy="8823325"/>
          </a:xfrm>
        </p:grpSpPr>
        <p:sp>
          <p:nvSpPr>
            <p:cNvPr id="7" name="object 7"/>
            <p:cNvSpPr/>
            <p:nvPr/>
          </p:nvSpPr>
          <p:spPr>
            <a:xfrm>
              <a:off x="15857501" y="815620"/>
              <a:ext cx="2430780" cy="2623185"/>
            </a:xfrm>
            <a:custGeom>
              <a:avLst/>
              <a:gdLst/>
              <a:ahLst/>
              <a:cxnLst/>
              <a:rect l="l" t="t" r="r" b="b"/>
              <a:pathLst>
                <a:path w="2430780" h="2623185">
                  <a:moveTo>
                    <a:pt x="194729" y="2622729"/>
                  </a:moveTo>
                  <a:lnTo>
                    <a:pt x="0" y="2430496"/>
                  </a:lnTo>
                  <a:lnTo>
                    <a:pt x="2430496" y="0"/>
                  </a:lnTo>
                  <a:lnTo>
                    <a:pt x="2430496" y="386963"/>
                  </a:lnTo>
                  <a:lnTo>
                    <a:pt x="194729" y="2622729"/>
                  </a:lnTo>
                  <a:close/>
                </a:path>
              </a:pathLst>
            </a:custGeom>
            <a:solidFill>
              <a:srgbClr val="6FB0D9"/>
            </a:solidFill>
          </p:spPr>
          <p:txBody>
            <a:bodyPr wrap="square" lIns="0" tIns="0" rIns="0" bIns="0" rtlCol="0"/>
            <a:lstStyle/>
            <a:p>
              <a:endParaRPr/>
            </a:p>
          </p:txBody>
        </p:sp>
        <p:pic>
          <p:nvPicPr>
            <p:cNvPr id="8" name="object 8"/>
            <p:cNvPicPr/>
            <p:nvPr/>
          </p:nvPicPr>
          <p:blipFill>
            <a:blip r:embed="rId2" cstate="print"/>
            <a:stretch>
              <a:fillRect/>
            </a:stretch>
          </p:blipFill>
          <p:spPr>
            <a:xfrm>
              <a:off x="11605457" y="3266261"/>
              <a:ext cx="6372126" cy="6372126"/>
            </a:xfrm>
            <a:prstGeom prst="rect">
              <a:avLst/>
            </a:prstGeom>
          </p:spPr>
        </p:pic>
      </p:grpSp>
      <p:sp>
        <p:nvSpPr>
          <p:cNvPr id="9" name="object 9"/>
          <p:cNvSpPr txBox="1">
            <a:spLocks noGrp="1"/>
          </p:cNvSpPr>
          <p:nvPr>
            <p:ph type="title"/>
          </p:nvPr>
        </p:nvSpPr>
        <p:spPr>
          <a:xfrm>
            <a:off x="3962394" y="1454149"/>
            <a:ext cx="7931156" cy="628377"/>
          </a:xfrm>
          <a:prstGeom prst="rect">
            <a:avLst/>
          </a:prstGeom>
        </p:spPr>
        <p:txBody>
          <a:bodyPr vert="horz" wrap="square" lIns="0" tIns="12700" rIns="0" bIns="0" rtlCol="0">
            <a:spAutoFit/>
          </a:bodyPr>
          <a:lstStyle/>
          <a:p>
            <a:pPr marL="12700">
              <a:lnSpc>
                <a:spcPct val="100000"/>
              </a:lnSpc>
              <a:spcBef>
                <a:spcPts val="100"/>
              </a:spcBef>
            </a:pPr>
            <a:r>
              <a:rPr lang="en-US" sz="4000" dirty="0">
                <a:latin typeface="SimSun"/>
                <a:cs typeface="SimSun"/>
              </a:rPr>
              <a:t>Advantages of Oracle Database</a:t>
            </a:r>
            <a:endParaRPr sz="4000" dirty="0">
              <a:latin typeface="SimSun"/>
              <a:cs typeface="SimSun"/>
            </a:endParaRPr>
          </a:p>
        </p:txBody>
      </p:sp>
      <p:sp>
        <p:nvSpPr>
          <p:cNvPr id="16" name="object 16"/>
          <p:cNvSpPr/>
          <p:nvPr/>
        </p:nvSpPr>
        <p:spPr>
          <a:xfrm>
            <a:off x="6332874" y="2645488"/>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grpSp>
        <p:nvGrpSpPr>
          <p:cNvPr id="17" name="object 17"/>
          <p:cNvGrpSpPr/>
          <p:nvPr/>
        </p:nvGrpSpPr>
        <p:grpSpPr>
          <a:xfrm>
            <a:off x="0" y="686057"/>
            <a:ext cx="3863975" cy="9601200"/>
            <a:chOff x="0" y="686057"/>
            <a:chExt cx="3863975" cy="9601200"/>
          </a:xfrm>
        </p:grpSpPr>
        <p:sp>
          <p:nvSpPr>
            <p:cNvPr id="18" name="object 18"/>
            <p:cNvSpPr/>
            <p:nvPr/>
          </p:nvSpPr>
          <p:spPr>
            <a:xfrm>
              <a:off x="0" y="686057"/>
              <a:ext cx="2930525" cy="5860415"/>
            </a:xfrm>
            <a:custGeom>
              <a:avLst/>
              <a:gdLst/>
              <a:ahLst/>
              <a:cxnLst/>
              <a:rect l="l" t="t" r="r" b="b"/>
              <a:pathLst>
                <a:path w="2930525" h="5860415">
                  <a:moveTo>
                    <a:pt x="0" y="5860291"/>
                  </a:moveTo>
                  <a:lnTo>
                    <a:pt x="0" y="0"/>
                  </a:lnTo>
                  <a:lnTo>
                    <a:pt x="2930145" y="2929009"/>
                  </a:lnTo>
                  <a:lnTo>
                    <a:pt x="0" y="5860291"/>
                  </a:lnTo>
                  <a:close/>
                </a:path>
              </a:pathLst>
            </a:custGeom>
            <a:solidFill>
              <a:srgbClr val="484B67"/>
            </a:solidFill>
          </p:spPr>
          <p:txBody>
            <a:bodyPr wrap="square" lIns="0" tIns="0" rIns="0" bIns="0" rtlCol="0"/>
            <a:lstStyle/>
            <a:p>
              <a:endParaRPr/>
            </a:p>
          </p:txBody>
        </p:sp>
        <p:sp>
          <p:nvSpPr>
            <p:cNvPr id="19" name="object 19"/>
            <p:cNvSpPr/>
            <p:nvPr/>
          </p:nvSpPr>
          <p:spPr>
            <a:xfrm>
              <a:off x="0" y="6216954"/>
              <a:ext cx="3863975" cy="4070350"/>
            </a:xfrm>
            <a:custGeom>
              <a:avLst/>
              <a:gdLst/>
              <a:ahLst/>
              <a:cxnLst/>
              <a:rect l="l" t="t" r="r" b="b"/>
              <a:pathLst>
                <a:path w="3863975" h="4070350">
                  <a:moveTo>
                    <a:pt x="3018027" y="4070045"/>
                  </a:moveTo>
                  <a:lnTo>
                    <a:pt x="0" y="4070045"/>
                  </a:lnTo>
                  <a:lnTo>
                    <a:pt x="0" y="639648"/>
                  </a:lnTo>
                  <a:lnTo>
                    <a:pt x="639648" y="0"/>
                  </a:lnTo>
                  <a:lnTo>
                    <a:pt x="3863861" y="3224212"/>
                  </a:lnTo>
                  <a:lnTo>
                    <a:pt x="3018027" y="4070045"/>
                  </a:lnTo>
                  <a:close/>
                </a:path>
              </a:pathLst>
            </a:custGeom>
            <a:solidFill>
              <a:srgbClr val="6FB0D9"/>
            </a:solidFill>
          </p:spPr>
          <p:txBody>
            <a:bodyPr wrap="square" lIns="0" tIns="0" rIns="0" bIns="0" rtlCol="0"/>
            <a:lstStyle/>
            <a:p>
              <a:endParaRPr/>
            </a:p>
          </p:txBody>
        </p:sp>
      </p:grpSp>
      <p:sp>
        <p:nvSpPr>
          <p:cNvPr id="20" name="TextBox 19">
            <a:extLst>
              <a:ext uri="{FF2B5EF4-FFF2-40B4-BE49-F238E27FC236}">
                <a16:creationId xmlns:a16="http://schemas.microsoft.com/office/drawing/2014/main" id="{21638907-7BEE-8850-0D9D-5414CC905927}"/>
              </a:ext>
            </a:extLst>
          </p:cNvPr>
          <p:cNvSpPr txBox="1"/>
          <p:nvPr/>
        </p:nvSpPr>
        <p:spPr>
          <a:xfrm>
            <a:off x="2930525" y="3367200"/>
            <a:ext cx="3507124" cy="5632311"/>
          </a:xfrm>
          <a:prstGeom prst="rect">
            <a:avLst/>
          </a:prstGeom>
          <a:noFill/>
        </p:spPr>
        <p:txBody>
          <a:bodyPr wrap="square" rtlCol="0">
            <a:spAutoFit/>
          </a:bodyPr>
          <a:lstStyle/>
          <a:p>
            <a:r>
              <a:rPr lang="en-US" sz="3600" dirty="0">
                <a:solidFill>
                  <a:schemeClr val="bg1"/>
                </a:solidFill>
              </a:rPr>
              <a:t>Scalability</a:t>
            </a:r>
          </a:p>
          <a:p>
            <a:r>
              <a:rPr lang="en-US" sz="3600" dirty="0">
                <a:solidFill>
                  <a:schemeClr val="bg1"/>
                </a:solidFill>
              </a:rPr>
              <a:t>Security</a:t>
            </a:r>
          </a:p>
          <a:p>
            <a:r>
              <a:rPr lang="en-US" sz="3600" dirty="0">
                <a:solidFill>
                  <a:schemeClr val="bg1"/>
                </a:solidFill>
              </a:rPr>
              <a:t>High Availability</a:t>
            </a:r>
          </a:p>
          <a:p>
            <a:r>
              <a:rPr lang="en-US" sz="3600" dirty="0">
                <a:solidFill>
                  <a:schemeClr val="bg1"/>
                </a:solidFill>
              </a:rPr>
              <a:t>Advanced Analytics</a:t>
            </a:r>
          </a:p>
          <a:p>
            <a:r>
              <a:rPr lang="en-US" sz="3600" dirty="0">
                <a:solidFill>
                  <a:schemeClr val="bg1"/>
                </a:solidFill>
              </a:rPr>
              <a:t>Integration</a:t>
            </a:r>
          </a:p>
          <a:p>
            <a:r>
              <a:rPr lang="en-US" sz="3600" dirty="0">
                <a:solidFill>
                  <a:schemeClr val="bg1"/>
                </a:solidFill>
              </a:rPr>
              <a:t>Hybrid premise</a:t>
            </a:r>
          </a:p>
          <a:p>
            <a:endParaRPr lang="en-US" sz="3600" dirty="0">
              <a:solidFill>
                <a:schemeClr val="bg1"/>
              </a:solidFill>
            </a:endParaRPr>
          </a:p>
          <a:p>
            <a:endParaRPr lang="en-US" sz="3600" dirty="0">
              <a:solidFill>
                <a:schemeClr val="bg1"/>
              </a:solidFill>
            </a:endParaRPr>
          </a:p>
          <a:p>
            <a:endParaRPr lang="en-US" sz="3600" dirty="0">
              <a:solidFill>
                <a:schemeClr val="bg1"/>
              </a:solidFill>
            </a:endParaRPr>
          </a:p>
        </p:txBody>
      </p:sp>
      <p:sp>
        <p:nvSpPr>
          <p:cNvPr id="21" name="TextBox 20">
            <a:extLst>
              <a:ext uri="{FF2B5EF4-FFF2-40B4-BE49-F238E27FC236}">
                <a16:creationId xmlns:a16="http://schemas.microsoft.com/office/drawing/2014/main" id="{6EC53804-BE05-90F8-294D-61EA44F3CF23}"/>
              </a:ext>
            </a:extLst>
          </p:cNvPr>
          <p:cNvSpPr txBox="1"/>
          <p:nvPr/>
        </p:nvSpPr>
        <p:spPr>
          <a:xfrm>
            <a:off x="7755274" y="3367200"/>
            <a:ext cx="3225800" cy="6063198"/>
          </a:xfrm>
          <a:prstGeom prst="rect">
            <a:avLst/>
          </a:prstGeom>
          <a:noFill/>
        </p:spPr>
        <p:txBody>
          <a:bodyPr wrap="square" rtlCol="0">
            <a:spAutoFit/>
          </a:bodyPr>
          <a:lstStyle/>
          <a:p>
            <a:r>
              <a:rPr lang="en-US" sz="3200" dirty="0">
                <a:solidFill>
                  <a:schemeClr val="bg1"/>
                </a:solidFill>
              </a:rPr>
              <a:t>Advanced Query</a:t>
            </a:r>
          </a:p>
          <a:p>
            <a:r>
              <a:rPr lang="en-US" sz="3200" dirty="0">
                <a:solidFill>
                  <a:schemeClr val="bg1"/>
                </a:solidFill>
              </a:rPr>
              <a:t>Optimization</a:t>
            </a:r>
          </a:p>
          <a:p>
            <a:r>
              <a:rPr lang="en-US" sz="3200" dirty="0">
                <a:solidFill>
                  <a:schemeClr val="bg1"/>
                </a:solidFill>
              </a:rPr>
              <a:t>Compatibility</a:t>
            </a:r>
          </a:p>
          <a:p>
            <a:r>
              <a:rPr lang="en-US" sz="3200" dirty="0">
                <a:solidFill>
                  <a:schemeClr val="bg1"/>
                </a:solidFill>
              </a:rPr>
              <a:t>Backup and Recovery</a:t>
            </a:r>
          </a:p>
          <a:p>
            <a:r>
              <a:rPr lang="en-US" sz="3200" dirty="0">
                <a:solidFill>
                  <a:schemeClr val="bg1"/>
                </a:solidFill>
              </a:rPr>
              <a:t>Enterprise Support</a:t>
            </a:r>
          </a:p>
          <a:p>
            <a:r>
              <a:rPr lang="en-US" sz="3200" dirty="0">
                <a:solidFill>
                  <a:schemeClr val="bg1"/>
                </a:solidFill>
              </a:rPr>
              <a:t>Warehousing</a:t>
            </a:r>
          </a:p>
          <a:p>
            <a:r>
              <a:rPr lang="en-US" sz="3200" dirty="0">
                <a:solidFill>
                  <a:schemeClr val="bg1"/>
                </a:solidFill>
              </a:rPr>
              <a:t> </a:t>
            </a:r>
          </a:p>
          <a:p>
            <a:endParaRPr lang="en-US" sz="3200" dirty="0">
              <a:solidFill>
                <a:schemeClr val="bg1"/>
              </a:solidFill>
            </a:endParaRPr>
          </a:p>
          <a:p>
            <a:endParaRPr lang="en-US" sz="3200" dirty="0">
              <a:solidFill>
                <a:schemeClr val="bg1"/>
              </a:solidFill>
            </a:endParaRPr>
          </a:p>
          <a:p>
            <a:endParaRPr lang="en-US" sz="36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7" y="0"/>
            <a:ext cx="5647690" cy="5734685"/>
            <a:chOff x="12640787" y="0"/>
            <a:chExt cx="5647690" cy="5734685"/>
          </a:xfrm>
        </p:grpSpPr>
        <p:sp>
          <p:nvSpPr>
            <p:cNvPr id="3" name="object 3"/>
            <p:cNvSpPr/>
            <p:nvPr/>
          </p:nvSpPr>
          <p:spPr>
            <a:xfrm>
              <a:off x="16373134" y="2795251"/>
              <a:ext cx="1915160" cy="2939415"/>
            </a:xfrm>
            <a:custGeom>
              <a:avLst/>
              <a:gdLst/>
              <a:ahLst/>
              <a:cxnLst/>
              <a:rect l="l" t="t" r="r" b="b"/>
              <a:pathLst>
                <a:path w="1915159" h="2939415">
                  <a:moveTo>
                    <a:pt x="1201425" y="2938873"/>
                  </a:moveTo>
                  <a:lnTo>
                    <a:pt x="0" y="1738312"/>
                  </a:lnTo>
                  <a:lnTo>
                    <a:pt x="1739563" y="0"/>
                  </a:lnTo>
                  <a:lnTo>
                    <a:pt x="1914865" y="175176"/>
                  </a:lnTo>
                  <a:lnTo>
                    <a:pt x="1914865" y="2225946"/>
                  </a:lnTo>
                  <a:lnTo>
                    <a:pt x="1201425" y="2938873"/>
                  </a:lnTo>
                  <a:close/>
                </a:path>
              </a:pathLst>
            </a:custGeom>
            <a:solidFill>
              <a:srgbClr val="484B67"/>
            </a:solidFill>
          </p:spPr>
          <p:txBody>
            <a:bodyPr wrap="square" lIns="0" tIns="0" rIns="0" bIns="0" rtlCol="0"/>
            <a:lstStyle/>
            <a:p>
              <a:endParaRPr/>
            </a:p>
          </p:txBody>
        </p:sp>
        <p:sp>
          <p:nvSpPr>
            <p:cNvPr id="4" name="object 4"/>
            <p:cNvSpPr/>
            <p:nvPr/>
          </p:nvSpPr>
          <p:spPr>
            <a:xfrm>
              <a:off x="12640780" y="11"/>
              <a:ext cx="5647690" cy="4629150"/>
            </a:xfrm>
            <a:custGeom>
              <a:avLst/>
              <a:gdLst/>
              <a:ahLst/>
              <a:cxnLst/>
              <a:rect l="l" t="t" r="r" b="b"/>
              <a:pathLst>
                <a:path w="5647690" h="4629150">
                  <a:moveTo>
                    <a:pt x="5567019" y="2890291"/>
                  </a:moveTo>
                  <a:lnTo>
                    <a:pt x="4936274" y="2257488"/>
                  </a:lnTo>
                  <a:lnTo>
                    <a:pt x="3196717" y="3995801"/>
                  </a:lnTo>
                  <a:lnTo>
                    <a:pt x="3827462" y="4628604"/>
                  </a:lnTo>
                  <a:lnTo>
                    <a:pt x="5567019" y="2890291"/>
                  </a:lnTo>
                  <a:close/>
                </a:path>
                <a:path w="5647690" h="4629150">
                  <a:moveTo>
                    <a:pt x="5647220" y="0"/>
                  </a:moveTo>
                  <a:lnTo>
                    <a:pt x="0" y="0"/>
                  </a:lnTo>
                  <a:lnTo>
                    <a:pt x="3075927" y="3075914"/>
                  </a:lnTo>
                  <a:lnTo>
                    <a:pt x="5647220" y="504634"/>
                  </a:lnTo>
                  <a:lnTo>
                    <a:pt x="5647220" y="0"/>
                  </a:lnTo>
                  <a:close/>
                </a:path>
              </a:pathLst>
            </a:custGeom>
            <a:solidFill>
              <a:srgbClr val="6FB0D9"/>
            </a:solidFill>
          </p:spPr>
          <p:txBody>
            <a:bodyPr wrap="square" lIns="0" tIns="0" rIns="0" bIns="0" rtlCol="0"/>
            <a:lstStyle/>
            <a:p>
              <a:endParaRPr/>
            </a:p>
          </p:txBody>
        </p:sp>
      </p:grpSp>
      <p:sp>
        <p:nvSpPr>
          <p:cNvPr id="5" name="object 5"/>
          <p:cNvSpPr/>
          <p:nvPr/>
        </p:nvSpPr>
        <p:spPr>
          <a:xfrm>
            <a:off x="15062500" y="6675000"/>
            <a:ext cx="3225800" cy="3612515"/>
          </a:xfrm>
          <a:custGeom>
            <a:avLst/>
            <a:gdLst/>
            <a:ahLst/>
            <a:cxnLst/>
            <a:rect l="l" t="t" r="r" b="b"/>
            <a:pathLst>
              <a:path w="3225800" h="3612515">
                <a:moveTo>
                  <a:pt x="3225499" y="3611999"/>
                </a:moveTo>
                <a:lnTo>
                  <a:pt x="386687" y="3611999"/>
                </a:lnTo>
                <a:lnTo>
                  <a:pt x="0" y="3225462"/>
                </a:lnTo>
                <a:lnTo>
                  <a:pt x="3224211" y="0"/>
                </a:lnTo>
                <a:lnTo>
                  <a:pt x="3225499" y="1286"/>
                </a:lnTo>
                <a:lnTo>
                  <a:pt x="3225499" y="3611999"/>
                </a:lnTo>
                <a:close/>
              </a:path>
            </a:pathLst>
          </a:custGeom>
          <a:solidFill>
            <a:srgbClr val="6FB0D9"/>
          </a:solidFill>
        </p:spPr>
        <p:txBody>
          <a:bodyPr wrap="square" lIns="0" tIns="0" rIns="0" bIns="0" rtlCol="0"/>
          <a:lstStyle/>
          <a:p>
            <a:endParaRPr/>
          </a:p>
        </p:txBody>
      </p:sp>
      <p:grpSp>
        <p:nvGrpSpPr>
          <p:cNvPr id="6" name="object 6"/>
          <p:cNvGrpSpPr/>
          <p:nvPr/>
        </p:nvGrpSpPr>
        <p:grpSpPr>
          <a:xfrm>
            <a:off x="11605457" y="815620"/>
            <a:ext cx="6682740" cy="8823325"/>
            <a:chOff x="11605457" y="815620"/>
            <a:chExt cx="6682740" cy="8823325"/>
          </a:xfrm>
        </p:grpSpPr>
        <p:sp>
          <p:nvSpPr>
            <p:cNvPr id="7" name="object 7"/>
            <p:cNvSpPr/>
            <p:nvPr/>
          </p:nvSpPr>
          <p:spPr>
            <a:xfrm>
              <a:off x="15857501" y="815620"/>
              <a:ext cx="2430780" cy="2623185"/>
            </a:xfrm>
            <a:custGeom>
              <a:avLst/>
              <a:gdLst/>
              <a:ahLst/>
              <a:cxnLst/>
              <a:rect l="l" t="t" r="r" b="b"/>
              <a:pathLst>
                <a:path w="2430780" h="2623185">
                  <a:moveTo>
                    <a:pt x="194729" y="2622729"/>
                  </a:moveTo>
                  <a:lnTo>
                    <a:pt x="0" y="2430496"/>
                  </a:lnTo>
                  <a:lnTo>
                    <a:pt x="2430496" y="0"/>
                  </a:lnTo>
                  <a:lnTo>
                    <a:pt x="2430496" y="386963"/>
                  </a:lnTo>
                  <a:lnTo>
                    <a:pt x="194729" y="2622729"/>
                  </a:lnTo>
                  <a:close/>
                </a:path>
              </a:pathLst>
            </a:custGeom>
            <a:solidFill>
              <a:srgbClr val="6FB0D9"/>
            </a:solidFill>
          </p:spPr>
          <p:txBody>
            <a:bodyPr wrap="square" lIns="0" tIns="0" rIns="0" bIns="0" rtlCol="0"/>
            <a:lstStyle/>
            <a:p>
              <a:endParaRPr/>
            </a:p>
          </p:txBody>
        </p:sp>
        <p:pic>
          <p:nvPicPr>
            <p:cNvPr id="8" name="object 8"/>
            <p:cNvPicPr/>
            <p:nvPr/>
          </p:nvPicPr>
          <p:blipFill>
            <a:blip r:embed="rId2" cstate="print"/>
            <a:stretch>
              <a:fillRect/>
            </a:stretch>
          </p:blipFill>
          <p:spPr>
            <a:xfrm>
              <a:off x="11605457" y="3266261"/>
              <a:ext cx="6372126" cy="6372126"/>
            </a:xfrm>
            <a:prstGeom prst="rect">
              <a:avLst/>
            </a:prstGeom>
          </p:spPr>
        </p:pic>
      </p:grpSp>
      <p:sp>
        <p:nvSpPr>
          <p:cNvPr id="9" name="object 9"/>
          <p:cNvSpPr txBox="1">
            <a:spLocks noGrp="1"/>
          </p:cNvSpPr>
          <p:nvPr>
            <p:ph type="title"/>
          </p:nvPr>
        </p:nvSpPr>
        <p:spPr>
          <a:xfrm>
            <a:off x="3935457" y="1252563"/>
            <a:ext cx="6427470" cy="676910"/>
          </a:xfrm>
          <a:prstGeom prst="rect">
            <a:avLst/>
          </a:prstGeom>
        </p:spPr>
        <p:txBody>
          <a:bodyPr vert="horz" wrap="square" lIns="0" tIns="15875" rIns="0" bIns="0" rtlCol="0">
            <a:spAutoFit/>
          </a:bodyPr>
          <a:lstStyle/>
          <a:p>
            <a:pPr marL="12700">
              <a:lnSpc>
                <a:spcPct val="100000"/>
              </a:lnSpc>
              <a:spcBef>
                <a:spcPts val="125"/>
              </a:spcBef>
            </a:pPr>
            <a:r>
              <a:rPr sz="4250" spc="-20" dirty="0"/>
              <a:t>Optimizing</a:t>
            </a:r>
            <a:r>
              <a:rPr sz="4250" spc="-125" dirty="0"/>
              <a:t> </a:t>
            </a:r>
            <a:r>
              <a:rPr sz="4250" spc="-85" dirty="0"/>
              <a:t>User</a:t>
            </a:r>
            <a:r>
              <a:rPr sz="4250" spc="-120" dirty="0"/>
              <a:t> </a:t>
            </a:r>
            <a:r>
              <a:rPr sz="4250" spc="30" dirty="0"/>
              <a:t>Interfaces</a:t>
            </a:r>
            <a:endParaRPr sz="4250" dirty="0"/>
          </a:p>
        </p:txBody>
      </p:sp>
      <p:sp>
        <p:nvSpPr>
          <p:cNvPr id="13" name="object 13"/>
          <p:cNvSpPr/>
          <p:nvPr/>
        </p:nvSpPr>
        <p:spPr>
          <a:xfrm>
            <a:off x="6332874" y="2645488"/>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grpSp>
        <p:nvGrpSpPr>
          <p:cNvPr id="14" name="object 14"/>
          <p:cNvGrpSpPr/>
          <p:nvPr/>
        </p:nvGrpSpPr>
        <p:grpSpPr>
          <a:xfrm>
            <a:off x="0" y="686057"/>
            <a:ext cx="3863975" cy="9601200"/>
            <a:chOff x="0" y="686057"/>
            <a:chExt cx="3863975" cy="9601200"/>
          </a:xfrm>
        </p:grpSpPr>
        <p:sp>
          <p:nvSpPr>
            <p:cNvPr id="15" name="object 15"/>
            <p:cNvSpPr/>
            <p:nvPr/>
          </p:nvSpPr>
          <p:spPr>
            <a:xfrm>
              <a:off x="0" y="686057"/>
              <a:ext cx="2930525" cy="5860415"/>
            </a:xfrm>
            <a:custGeom>
              <a:avLst/>
              <a:gdLst/>
              <a:ahLst/>
              <a:cxnLst/>
              <a:rect l="l" t="t" r="r" b="b"/>
              <a:pathLst>
                <a:path w="2930525" h="5860415">
                  <a:moveTo>
                    <a:pt x="0" y="5860291"/>
                  </a:moveTo>
                  <a:lnTo>
                    <a:pt x="0" y="0"/>
                  </a:lnTo>
                  <a:lnTo>
                    <a:pt x="2930145" y="2929009"/>
                  </a:lnTo>
                  <a:lnTo>
                    <a:pt x="0" y="5860291"/>
                  </a:lnTo>
                  <a:close/>
                </a:path>
              </a:pathLst>
            </a:custGeom>
            <a:solidFill>
              <a:srgbClr val="484B67"/>
            </a:solidFill>
          </p:spPr>
          <p:txBody>
            <a:bodyPr wrap="square" lIns="0" tIns="0" rIns="0" bIns="0" rtlCol="0"/>
            <a:lstStyle/>
            <a:p>
              <a:endParaRPr/>
            </a:p>
          </p:txBody>
        </p:sp>
        <p:sp>
          <p:nvSpPr>
            <p:cNvPr id="16" name="object 16"/>
            <p:cNvSpPr/>
            <p:nvPr/>
          </p:nvSpPr>
          <p:spPr>
            <a:xfrm>
              <a:off x="0" y="6216954"/>
              <a:ext cx="3863975" cy="4070350"/>
            </a:xfrm>
            <a:custGeom>
              <a:avLst/>
              <a:gdLst/>
              <a:ahLst/>
              <a:cxnLst/>
              <a:rect l="l" t="t" r="r" b="b"/>
              <a:pathLst>
                <a:path w="3863975" h="4070350">
                  <a:moveTo>
                    <a:pt x="3018027" y="4070045"/>
                  </a:moveTo>
                  <a:lnTo>
                    <a:pt x="0" y="4070045"/>
                  </a:lnTo>
                  <a:lnTo>
                    <a:pt x="0" y="639648"/>
                  </a:lnTo>
                  <a:lnTo>
                    <a:pt x="639648" y="0"/>
                  </a:lnTo>
                  <a:lnTo>
                    <a:pt x="3863861" y="3224212"/>
                  </a:lnTo>
                  <a:lnTo>
                    <a:pt x="3018027" y="4070045"/>
                  </a:lnTo>
                  <a:close/>
                </a:path>
              </a:pathLst>
            </a:custGeom>
            <a:solidFill>
              <a:srgbClr val="6FB0D9"/>
            </a:solidFill>
          </p:spPr>
          <p:txBody>
            <a:bodyPr wrap="square" lIns="0" tIns="0" rIns="0" bIns="0" rtlCol="0"/>
            <a:lstStyle/>
            <a:p>
              <a:endParaRPr/>
            </a:p>
          </p:txBody>
        </p:sp>
      </p:grpSp>
      <p:sp>
        <p:nvSpPr>
          <p:cNvPr id="17" name="TextBox 16">
            <a:extLst>
              <a:ext uri="{FF2B5EF4-FFF2-40B4-BE49-F238E27FC236}">
                <a16:creationId xmlns:a16="http://schemas.microsoft.com/office/drawing/2014/main" id="{52900D5D-1638-75BA-6FCF-187B6F331B95}"/>
              </a:ext>
            </a:extLst>
          </p:cNvPr>
          <p:cNvSpPr txBox="1"/>
          <p:nvPr/>
        </p:nvSpPr>
        <p:spPr>
          <a:xfrm>
            <a:off x="4379608" y="2795251"/>
            <a:ext cx="7768223" cy="6555641"/>
          </a:xfrm>
          <a:prstGeom prst="rect">
            <a:avLst/>
          </a:prstGeom>
          <a:noFill/>
        </p:spPr>
        <p:txBody>
          <a:bodyPr wrap="square" rtlCol="0">
            <a:spAutoFit/>
          </a:bodyPr>
          <a:lstStyle/>
          <a:p>
            <a:pPr algn="l">
              <a:buFont typeface="+mj-lt"/>
              <a:buAutoNum type="arabicPeriod"/>
            </a:pPr>
            <a:r>
              <a:rPr lang="en-US" sz="2800" b="1" i="0" dirty="0">
                <a:solidFill>
                  <a:srgbClr val="D1D5DB"/>
                </a:solidFill>
                <a:effectLst/>
                <a:latin typeface="Söhne"/>
              </a:rPr>
              <a:t>User Interface for Database Interaction:</a:t>
            </a:r>
            <a:r>
              <a:rPr lang="en-US" sz="2800" b="0" i="0" dirty="0">
                <a:solidFill>
                  <a:srgbClr val="D1D5DB"/>
                </a:solidFill>
                <a:effectLst/>
                <a:latin typeface="Söhne"/>
              </a:rPr>
              <a:t> Creating an intuitive and user-friendly interface for interacting with the database.</a:t>
            </a:r>
          </a:p>
          <a:p>
            <a:pPr algn="l">
              <a:buFont typeface="+mj-lt"/>
              <a:buAutoNum type="arabicPeriod"/>
            </a:pPr>
            <a:endParaRPr lang="en-US" sz="2800" b="0" i="0" dirty="0">
              <a:solidFill>
                <a:srgbClr val="D1D5DB"/>
              </a:solidFill>
              <a:effectLst/>
              <a:latin typeface="Söhne"/>
            </a:endParaRPr>
          </a:p>
          <a:p>
            <a:pPr algn="l">
              <a:buFont typeface="+mj-lt"/>
              <a:buAutoNum type="arabicPeriod"/>
            </a:pPr>
            <a:r>
              <a:rPr lang="en-US" sz="2800" b="1" i="0" dirty="0">
                <a:solidFill>
                  <a:srgbClr val="D1D5DB"/>
                </a:solidFill>
                <a:effectLst/>
                <a:latin typeface="Söhne"/>
              </a:rPr>
              <a:t>SQL Developer Usage:</a:t>
            </a:r>
            <a:r>
              <a:rPr lang="en-US" sz="2800" b="0" i="0" dirty="0">
                <a:solidFill>
                  <a:srgbClr val="D1D5DB"/>
                </a:solidFill>
                <a:effectLst/>
                <a:latin typeface="Söhne"/>
              </a:rPr>
              <a:t> Utilizing SQL Developer as the primary tool to connect to Oracle instances.</a:t>
            </a:r>
          </a:p>
          <a:p>
            <a:pPr algn="l">
              <a:buFont typeface="+mj-lt"/>
              <a:buAutoNum type="arabicPeriod"/>
            </a:pPr>
            <a:endParaRPr lang="en-US" sz="2800" b="0" i="0" dirty="0">
              <a:solidFill>
                <a:srgbClr val="D1D5DB"/>
              </a:solidFill>
              <a:effectLst/>
              <a:latin typeface="Söhne"/>
            </a:endParaRPr>
          </a:p>
          <a:p>
            <a:pPr algn="l">
              <a:buFont typeface="+mj-lt"/>
              <a:buAutoNum type="arabicPeriod"/>
            </a:pPr>
            <a:r>
              <a:rPr lang="en-US" sz="2800" b="1" i="0" dirty="0">
                <a:solidFill>
                  <a:srgbClr val="D1D5DB"/>
                </a:solidFill>
                <a:effectLst/>
                <a:latin typeface="Söhne"/>
              </a:rPr>
              <a:t>User Experience Design:</a:t>
            </a:r>
            <a:r>
              <a:rPr lang="en-US" sz="2800" b="0" i="0" dirty="0">
                <a:solidFill>
                  <a:srgbClr val="D1D5DB"/>
                </a:solidFill>
                <a:effectLst/>
                <a:latin typeface="Söhne"/>
              </a:rPr>
              <a:t> Focusing on design considerations to enhance the overall user experience.</a:t>
            </a:r>
          </a:p>
          <a:p>
            <a:pPr algn="l">
              <a:buFont typeface="+mj-lt"/>
              <a:buAutoNum type="arabicPeriod"/>
            </a:pPr>
            <a:endParaRPr lang="en-US" sz="2800" b="0" i="0" dirty="0">
              <a:solidFill>
                <a:srgbClr val="D1D5DB"/>
              </a:solidFill>
              <a:effectLst/>
              <a:latin typeface="Söhne"/>
            </a:endParaRPr>
          </a:p>
          <a:p>
            <a:pPr algn="l">
              <a:buFont typeface="+mj-lt"/>
              <a:buAutoNum type="arabicPeriod"/>
            </a:pPr>
            <a:r>
              <a:rPr lang="en-US" sz="2800" b="1" i="0" dirty="0">
                <a:solidFill>
                  <a:srgbClr val="D1D5DB"/>
                </a:solidFill>
                <a:effectLst/>
                <a:latin typeface="Söhne"/>
              </a:rPr>
              <a:t>Optimizing Usability:</a:t>
            </a:r>
            <a:r>
              <a:rPr lang="en-US" sz="2800" b="0" i="0" dirty="0">
                <a:solidFill>
                  <a:srgbClr val="D1D5DB"/>
                </a:solidFill>
                <a:effectLst/>
                <a:latin typeface="Söhne"/>
              </a:rPr>
              <a:t> Ensuring that the interface is designed for ease of use and efficient database management.</a:t>
            </a:r>
          </a:p>
          <a:p>
            <a:endParaRPr lang="en-US" sz="2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2566035" cy="2669540"/>
          </a:xfrm>
          <a:custGeom>
            <a:avLst/>
            <a:gdLst/>
            <a:ahLst/>
            <a:cxnLst/>
            <a:rect l="l" t="t" r="r" b="b"/>
            <a:pathLst>
              <a:path w="2566035" h="2669540">
                <a:moveTo>
                  <a:pt x="827410" y="2669064"/>
                </a:moveTo>
                <a:lnTo>
                  <a:pt x="0" y="1841654"/>
                </a:lnTo>
                <a:lnTo>
                  <a:pt x="0" y="19849"/>
                </a:lnTo>
                <a:lnTo>
                  <a:pt x="19849" y="0"/>
                </a:lnTo>
                <a:lnTo>
                  <a:pt x="1634970" y="0"/>
                </a:lnTo>
                <a:lnTo>
                  <a:pt x="2565721" y="930750"/>
                </a:lnTo>
                <a:lnTo>
                  <a:pt x="827410" y="2669064"/>
                </a:lnTo>
                <a:close/>
              </a:path>
            </a:pathLst>
          </a:custGeom>
          <a:solidFill>
            <a:srgbClr val="484B67"/>
          </a:solidFill>
        </p:spPr>
        <p:txBody>
          <a:bodyPr wrap="square" lIns="0" tIns="0" rIns="0" bIns="0" rtlCol="0"/>
          <a:lstStyle/>
          <a:p>
            <a:endParaRPr/>
          </a:p>
        </p:txBody>
      </p:sp>
      <p:grpSp>
        <p:nvGrpSpPr>
          <p:cNvPr id="3" name="object 3"/>
          <p:cNvGrpSpPr/>
          <p:nvPr/>
        </p:nvGrpSpPr>
        <p:grpSpPr>
          <a:xfrm>
            <a:off x="0" y="2994934"/>
            <a:ext cx="7437521" cy="7292394"/>
            <a:chOff x="0" y="2994934"/>
            <a:chExt cx="7437521" cy="7292394"/>
          </a:xfrm>
        </p:grpSpPr>
        <p:sp>
          <p:nvSpPr>
            <p:cNvPr id="4" name="object 4"/>
            <p:cNvSpPr/>
            <p:nvPr/>
          </p:nvSpPr>
          <p:spPr>
            <a:xfrm>
              <a:off x="989096" y="6364933"/>
              <a:ext cx="6448425" cy="3922395"/>
            </a:xfrm>
            <a:custGeom>
              <a:avLst/>
              <a:gdLst/>
              <a:ahLst/>
              <a:cxnLst/>
              <a:rect l="l" t="t" r="r" b="b"/>
              <a:pathLst>
                <a:path w="6448425" h="3922395">
                  <a:moveTo>
                    <a:pt x="5750841" y="3922066"/>
                  </a:moveTo>
                  <a:lnTo>
                    <a:pt x="698124" y="3922066"/>
                  </a:lnTo>
                  <a:lnTo>
                    <a:pt x="0" y="3224212"/>
                  </a:lnTo>
                  <a:lnTo>
                    <a:pt x="3225461" y="0"/>
                  </a:lnTo>
                  <a:lnTo>
                    <a:pt x="6448424" y="3224212"/>
                  </a:lnTo>
                  <a:lnTo>
                    <a:pt x="5750841" y="3922066"/>
                  </a:lnTo>
                  <a:close/>
                </a:path>
              </a:pathLst>
            </a:custGeom>
            <a:solidFill>
              <a:srgbClr val="484B67"/>
            </a:solidFill>
          </p:spPr>
          <p:txBody>
            <a:bodyPr wrap="square" lIns="0" tIns="0" rIns="0" bIns="0" rtlCol="0"/>
            <a:lstStyle/>
            <a:p>
              <a:endParaRPr/>
            </a:p>
          </p:txBody>
        </p:sp>
        <p:sp>
          <p:nvSpPr>
            <p:cNvPr id="5" name="object 5"/>
            <p:cNvSpPr/>
            <p:nvPr/>
          </p:nvSpPr>
          <p:spPr>
            <a:xfrm>
              <a:off x="0" y="2994934"/>
              <a:ext cx="4050029" cy="6448425"/>
            </a:xfrm>
            <a:custGeom>
              <a:avLst/>
              <a:gdLst/>
              <a:ahLst/>
              <a:cxnLst/>
              <a:rect l="l" t="t" r="r" b="b"/>
              <a:pathLst>
                <a:path w="4050029" h="6448425">
                  <a:moveTo>
                    <a:pt x="825815" y="6448424"/>
                  </a:moveTo>
                  <a:lnTo>
                    <a:pt x="0" y="5622929"/>
                  </a:lnTo>
                  <a:lnTo>
                    <a:pt x="0" y="826135"/>
                  </a:lnTo>
                  <a:lnTo>
                    <a:pt x="825815" y="0"/>
                  </a:lnTo>
                  <a:lnTo>
                    <a:pt x="4050028" y="3225462"/>
                  </a:lnTo>
                  <a:lnTo>
                    <a:pt x="825815" y="6448424"/>
                  </a:lnTo>
                  <a:close/>
                </a:path>
              </a:pathLst>
            </a:custGeom>
            <a:solidFill>
              <a:srgbClr val="6FB0D9"/>
            </a:solidFill>
          </p:spPr>
          <p:txBody>
            <a:bodyPr wrap="square" lIns="0" tIns="0" rIns="0" bIns="0" rtlCol="0"/>
            <a:lstStyle/>
            <a:p>
              <a:endParaRPr/>
            </a:p>
          </p:txBody>
        </p:sp>
      </p:grpSp>
      <p:sp>
        <p:nvSpPr>
          <p:cNvPr id="10" name="object 10"/>
          <p:cNvSpPr/>
          <p:nvPr/>
        </p:nvSpPr>
        <p:spPr>
          <a:xfrm>
            <a:off x="8588499" y="2830477"/>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
        <p:nvSpPr>
          <p:cNvPr id="11" name="TextBox 10">
            <a:extLst>
              <a:ext uri="{FF2B5EF4-FFF2-40B4-BE49-F238E27FC236}">
                <a16:creationId xmlns:a16="http://schemas.microsoft.com/office/drawing/2014/main" id="{ABD867CE-A701-8F4A-E4AB-894DB33586C5}"/>
              </a:ext>
            </a:extLst>
          </p:cNvPr>
          <p:cNvSpPr txBox="1"/>
          <p:nvPr/>
        </p:nvSpPr>
        <p:spPr>
          <a:xfrm>
            <a:off x="7783636" y="1900099"/>
            <a:ext cx="5181600" cy="769441"/>
          </a:xfrm>
          <a:prstGeom prst="rect">
            <a:avLst/>
          </a:prstGeom>
          <a:noFill/>
        </p:spPr>
        <p:txBody>
          <a:bodyPr wrap="square" rtlCol="0">
            <a:spAutoFit/>
          </a:bodyPr>
          <a:lstStyle/>
          <a:p>
            <a:r>
              <a:rPr lang="en-US" sz="4400" dirty="0">
                <a:solidFill>
                  <a:schemeClr val="bg1"/>
                </a:solidFill>
              </a:rPr>
              <a:t>About the datasets</a:t>
            </a:r>
          </a:p>
        </p:txBody>
      </p:sp>
      <p:sp>
        <p:nvSpPr>
          <p:cNvPr id="12" name="TextBox 11">
            <a:extLst>
              <a:ext uri="{FF2B5EF4-FFF2-40B4-BE49-F238E27FC236}">
                <a16:creationId xmlns:a16="http://schemas.microsoft.com/office/drawing/2014/main" id="{C23B1DBB-94FA-D2D7-2D01-2014BFF86931}"/>
              </a:ext>
            </a:extLst>
          </p:cNvPr>
          <p:cNvSpPr txBox="1"/>
          <p:nvPr/>
        </p:nvSpPr>
        <p:spPr>
          <a:xfrm>
            <a:off x="5039124" y="3271778"/>
            <a:ext cx="12645625" cy="4524315"/>
          </a:xfrm>
          <a:prstGeom prst="rect">
            <a:avLst/>
          </a:prstGeom>
          <a:noFill/>
        </p:spPr>
        <p:txBody>
          <a:bodyPr wrap="square" rtlCol="0">
            <a:spAutoFit/>
          </a:bodyPr>
          <a:lstStyle/>
          <a:p>
            <a:r>
              <a:rPr lang="en-US" sz="3200" dirty="0">
                <a:solidFill>
                  <a:schemeClr val="bg1"/>
                </a:solidFill>
                <a:latin typeface="Söhne"/>
              </a:rPr>
              <a:t>Dataset 1: Transaction_data.csv</a:t>
            </a:r>
          </a:p>
          <a:p>
            <a:pPr marL="571500" indent="-571500">
              <a:buFont typeface="Arial" panose="020B0604020202020204" pitchFamily="34" charset="0"/>
              <a:buChar char="•"/>
            </a:pPr>
            <a:r>
              <a:rPr lang="en-US" sz="3200" dirty="0">
                <a:solidFill>
                  <a:schemeClr val="bg1"/>
                </a:solidFill>
                <a:latin typeface="Söhne"/>
              </a:rPr>
              <a:t>T</a:t>
            </a:r>
            <a:r>
              <a:rPr lang="en-US" sz="3200" b="0" i="0" dirty="0">
                <a:solidFill>
                  <a:schemeClr val="bg1"/>
                </a:solidFill>
                <a:effectLst/>
                <a:latin typeface="Söhne"/>
              </a:rPr>
              <a:t>o contain transaction records, each associated with a unique customer, and includes information such as the items purchased, the quantity, and the transaction timestamp. It also includes details about the items and the country where the transactions occurred.</a:t>
            </a:r>
          </a:p>
          <a:p>
            <a:br>
              <a:rPr lang="en-US" sz="3200" dirty="0">
                <a:solidFill>
                  <a:schemeClr val="bg1"/>
                </a:solidFill>
                <a:latin typeface="Söhne"/>
              </a:rPr>
            </a:br>
            <a:r>
              <a:rPr lang="en-US" sz="3200" dirty="0">
                <a:solidFill>
                  <a:schemeClr val="bg1"/>
                </a:solidFill>
                <a:latin typeface="Söhne"/>
              </a:rPr>
              <a:t>Dataset 2: Customers.csv </a:t>
            </a:r>
          </a:p>
          <a:p>
            <a:pPr marL="571500" indent="-571500">
              <a:buFont typeface="Arial" panose="020B0604020202020204" pitchFamily="34" charset="0"/>
              <a:buChar char="•"/>
            </a:pPr>
            <a:r>
              <a:rPr lang="en-US" sz="3200" dirty="0">
                <a:solidFill>
                  <a:schemeClr val="bg1"/>
                </a:solidFill>
                <a:latin typeface="Söhne"/>
              </a:rPr>
              <a:t> I</a:t>
            </a:r>
            <a:r>
              <a:rPr lang="en-US" sz="3200" b="0" i="0" dirty="0">
                <a:solidFill>
                  <a:srgbClr val="D1D5DB"/>
                </a:solidFill>
                <a:effectLst/>
                <a:latin typeface="Söhne"/>
              </a:rPr>
              <a:t>t’s a dataset of customer profiles, including demographic information, income, spending behavior, and profession details.</a:t>
            </a:r>
            <a:endParaRPr lang="en-US" sz="3200"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2566035" cy="2669540"/>
          </a:xfrm>
          <a:custGeom>
            <a:avLst/>
            <a:gdLst/>
            <a:ahLst/>
            <a:cxnLst/>
            <a:rect l="l" t="t" r="r" b="b"/>
            <a:pathLst>
              <a:path w="2566035" h="2669540">
                <a:moveTo>
                  <a:pt x="827410" y="2669064"/>
                </a:moveTo>
                <a:lnTo>
                  <a:pt x="0" y="1841654"/>
                </a:lnTo>
                <a:lnTo>
                  <a:pt x="0" y="19849"/>
                </a:lnTo>
                <a:lnTo>
                  <a:pt x="19849" y="0"/>
                </a:lnTo>
                <a:lnTo>
                  <a:pt x="1634970" y="0"/>
                </a:lnTo>
                <a:lnTo>
                  <a:pt x="2565721" y="930750"/>
                </a:lnTo>
                <a:lnTo>
                  <a:pt x="827410" y="2669064"/>
                </a:lnTo>
                <a:close/>
              </a:path>
            </a:pathLst>
          </a:custGeom>
          <a:solidFill>
            <a:srgbClr val="484B67"/>
          </a:solidFill>
        </p:spPr>
        <p:txBody>
          <a:bodyPr wrap="square" lIns="0" tIns="0" rIns="0" bIns="0" rtlCol="0"/>
          <a:lstStyle/>
          <a:p>
            <a:endParaRPr/>
          </a:p>
        </p:txBody>
      </p:sp>
      <p:grpSp>
        <p:nvGrpSpPr>
          <p:cNvPr id="3" name="object 3"/>
          <p:cNvGrpSpPr/>
          <p:nvPr/>
        </p:nvGrpSpPr>
        <p:grpSpPr>
          <a:xfrm>
            <a:off x="1" y="0"/>
            <a:ext cx="6788150" cy="10287000"/>
            <a:chOff x="0" y="0"/>
            <a:chExt cx="7548245" cy="10287000"/>
          </a:xfrm>
        </p:grpSpPr>
        <p:sp>
          <p:nvSpPr>
            <p:cNvPr id="4" name="object 4"/>
            <p:cNvSpPr/>
            <p:nvPr/>
          </p:nvSpPr>
          <p:spPr>
            <a:xfrm>
              <a:off x="989096" y="6364933"/>
              <a:ext cx="6448425" cy="3922395"/>
            </a:xfrm>
            <a:custGeom>
              <a:avLst/>
              <a:gdLst/>
              <a:ahLst/>
              <a:cxnLst/>
              <a:rect l="l" t="t" r="r" b="b"/>
              <a:pathLst>
                <a:path w="6448425" h="3922395">
                  <a:moveTo>
                    <a:pt x="5750841" y="3922066"/>
                  </a:moveTo>
                  <a:lnTo>
                    <a:pt x="698124" y="3922066"/>
                  </a:lnTo>
                  <a:lnTo>
                    <a:pt x="0" y="3224212"/>
                  </a:lnTo>
                  <a:lnTo>
                    <a:pt x="3225461" y="0"/>
                  </a:lnTo>
                  <a:lnTo>
                    <a:pt x="6448424" y="3224212"/>
                  </a:lnTo>
                  <a:lnTo>
                    <a:pt x="5750841" y="3922066"/>
                  </a:lnTo>
                  <a:close/>
                </a:path>
              </a:pathLst>
            </a:custGeom>
            <a:solidFill>
              <a:srgbClr val="484B67"/>
            </a:solidFill>
          </p:spPr>
          <p:txBody>
            <a:bodyPr wrap="square" lIns="0" tIns="0" rIns="0" bIns="0" rtlCol="0"/>
            <a:lstStyle/>
            <a:p>
              <a:endParaRPr/>
            </a:p>
          </p:txBody>
        </p:sp>
        <p:sp>
          <p:nvSpPr>
            <p:cNvPr id="5" name="object 5"/>
            <p:cNvSpPr/>
            <p:nvPr/>
          </p:nvSpPr>
          <p:spPr>
            <a:xfrm>
              <a:off x="0" y="2994934"/>
              <a:ext cx="4050029" cy="6448425"/>
            </a:xfrm>
            <a:custGeom>
              <a:avLst/>
              <a:gdLst/>
              <a:ahLst/>
              <a:cxnLst/>
              <a:rect l="l" t="t" r="r" b="b"/>
              <a:pathLst>
                <a:path w="4050029" h="6448425">
                  <a:moveTo>
                    <a:pt x="825815" y="6448424"/>
                  </a:moveTo>
                  <a:lnTo>
                    <a:pt x="0" y="5622929"/>
                  </a:lnTo>
                  <a:lnTo>
                    <a:pt x="0" y="826135"/>
                  </a:lnTo>
                  <a:lnTo>
                    <a:pt x="825815" y="0"/>
                  </a:lnTo>
                  <a:lnTo>
                    <a:pt x="4050028" y="3225462"/>
                  </a:lnTo>
                  <a:lnTo>
                    <a:pt x="825815" y="6448424"/>
                  </a:lnTo>
                  <a:close/>
                </a:path>
              </a:pathLst>
            </a:custGeom>
            <a:solidFill>
              <a:srgbClr val="6FB0D9"/>
            </a:solidFill>
          </p:spPr>
          <p:txBody>
            <a:bodyPr wrap="square" lIns="0" tIns="0" rIns="0" bIns="0" rtlCol="0"/>
            <a:lstStyle/>
            <a:p>
              <a:endParaRPr/>
            </a:p>
          </p:txBody>
        </p:sp>
        <p:pic>
          <p:nvPicPr>
            <p:cNvPr id="6" name="object 6"/>
            <p:cNvPicPr/>
            <p:nvPr/>
          </p:nvPicPr>
          <p:blipFill>
            <a:blip r:embed="rId2" cstate="print"/>
            <a:stretch>
              <a:fillRect/>
            </a:stretch>
          </p:blipFill>
          <p:spPr>
            <a:xfrm>
              <a:off x="1175795" y="0"/>
              <a:ext cx="6372126" cy="6049465"/>
            </a:xfrm>
            <a:prstGeom prst="rect">
              <a:avLst/>
            </a:prstGeom>
          </p:spPr>
        </p:pic>
      </p:grpSp>
      <p:sp>
        <p:nvSpPr>
          <p:cNvPr id="7" name="object 7"/>
          <p:cNvSpPr txBox="1">
            <a:spLocks noGrp="1"/>
          </p:cNvSpPr>
          <p:nvPr>
            <p:ph type="title"/>
          </p:nvPr>
        </p:nvSpPr>
        <p:spPr>
          <a:xfrm>
            <a:off x="1004165" y="1400967"/>
            <a:ext cx="16292368" cy="693138"/>
          </a:xfrm>
          <a:prstGeom prst="rect">
            <a:avLst/>
          </a:prstGeom>
        </p:spPr>
        <p:txBody>
          <a:bodyPr vert="horz" wrap="square" lIns="0" tIns="15875" rIns="0" bIns="0" rtlCol="0">
            <a:spAutoFit/>
          </a:bodyPr>
          <a:lstStyle/>
          <a:p>
            <a:pPr marL="7623809">
              <a:lnSpc>
                <a:spcPct val="100000"/>
              </a:lnSpc>
              <a:spcBef>
                <a:spcPts val="125"/>
              </a:spcBef>
            </a:pPr>
            <a:r>
              <a:rPr lang="en-US" sz="4400" spc="-125" dirty="0"/>
              <a:t>Overview </a:t>
            </a:r>
            <a:endParaRPr sz="4400" spc="5" dirty="0"/>
          </a:p>
        </p:txBody>
      </p:sp>
      <p:sp>
        <p:nvSpPr>
          <p:cNvPr id="10" name="object 10"/>
          <p:cNvSpPr/>
          <p:nvPr/>
        </p:nvSpPr>
        <p:spPr>
          <a:xfrm>
            <a:off x="8588499" y="2830477"/>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
        <p:nvSpPr>
          <p:cNvPr id="8" name="TextBox 7">
            <a:extLst>
              <a:ext uri="{FF2B5EF4-FFF2-40B4-BE49-F238E27FC236}">
                <a16:creationId xmlns:a16="http://schemas.microsoft.com/office/drawing/2014/main" id="{FD955242-B127-1378-7DBA-74E9C493C63A}"/>
              </a:ext>
            </a:extLst>
          </p:cNvPr>
          <p:cNvSpPr txBox="1"/>
          <p:nvPr/>
        </p:nvSpPr>
        <p:spPr>
          <a:xfrm>
            <a:off x="6950238" y="3436563"/>
            <a:ext cx="11350462" cy="7478970"/>
          </a:xfrm>
          <a:prstGeom prst="rect">
            <a:avLst/>
          </a:prstGeom>
          <a:noFill/>
        </p:spPr>
        <p:txBody>
          <a:bodyPr wrap="square" rtlCol="0">
            <a:spAutoFit/>
          </a:bodyPr>
          <a:lstStyle/>
          <a:p>
            <a:r>
              <a:rPr lang="en-US" sz="2400" dirty="0">
                <a:solidFill>
                  <a:schemeClr val="bg1"/>
                </a:solidFill>
              </a:rPr>
              <a:t>Oracle database system for our transactions of customers :</a:t>
            </a:r>
          </a:p>
          <a:p>
            <a:pPr marL="457200" indent="-457200">
              <a:buFont typeface="Arial" panose="020B0604020202020204" pitchFamily="34" charset="0"/>
              <a:buChar char="•"/>
            </a:pPr>
            <a:r>
              <a:rPr lang="en-US" sz="2400" dirty="0">
                <a:solidFill>
                  <a:schemeClr val="bg1"/>
                </a:solidFill>
                <a:latin typeface="Arial"/>
                <a:cs typeface="Arial"/>
              </a:rPr>
              <a:t>   Customer centric approach</a:t>
            </a:r>
          </a:p>
          <a:p>
            <a:pPr marL="457200" indent="-457200">
              <a:buFont typeface="Arial" panose="020B0604020202020204" pitchFamily="34" charset="0"/>
              <a:buChar char="•"/>
            </a:pPr>
            <a:r>
              <a:rPr lang="en-US" sz="2400" dirty="0">
                <a:solidFill>
                  <a:schemeClr val="bg1"/>
                </a:solidFill>
                <a:latin typeface="Arial"/>
                <a:cs typeface="Arial"/>
              </a:rPr>
              <a:t>   Transactions Tracking</a:t>
            </a:r>
          </a:p>
          <a:p>
            <a:pPr marL="457200" indent="-457200">
              <a:buFont typeface="Arial" panose="020B0604020202020204" pitchFamily="34" charset="0"/>
              <a:buChar char="•"/>
            </a:pPr>
            <a:r>
              <a:rPr lang="en-US" sz="2400" dirty="0">
                <a:solidFill>
                  <a:schemeClr val="bg1"/>
                </a:solidFill>
                <a:latin typeface="Arial"/>
                <a:cs typeface="Arial"/>
              </a:rPr>
              <a:t>   Real time data access and updates</a:t>
            </a:r>
          </a:p>
          <a:p>
            <a:pPr marL="457200" indent="-457200">
              <a:buFont typeface="Arial" panose="020B0604020202020204" pitchFamily="34" charset="0"/>
              <a:buChar char="•"/>
            </a:pPr>
            <a:endParaRPr lang="en-US" sz="2400" dirty="0">
              <a:solidFill>
                <a:schemeClr val="bg1"/>
              </a:solidFill>
              <a:latin typeface="Arial"/>
              <a:cs typeface="Arial"/>
            </a:endParaRPr>
          </a:p>
          <a:p>
            <a:pPr marL="0" indent="0">
              <a:buNone/>
            </a:pPr>
            <a:r>
              <a:rPr lang="en-US" sz="2400" dirty="0">
                <a:solidFill>
                  <a:schemeClr val="bg1"/>
                </a:solidFill>
                <a:latin typeface="Arial"/>
                <a:cs typeface="Arial"/>
              </a:rPr>
              <a:t>Transactional design of our product:</a:t>
            </a:r>
          </a:p>
          <a:p>
            <a:pPr marL="571500" indent="-571500">
              <a:buFont typeface="Arial" panose="020B0604020202020204" pitchFamily="34" charset="0"/>
              <a:buChar char="•"/>
            </a:pPr>
            <a:r>
              <a:rPr lang="en-US" sz="2400" dirty="0">
                <a:solidFill>
                  <a:schemeClr val="bg1"/>
                </a:solidFill>
                <a:latin typeface="Arial"/>
                <a:cs typeface="Arial"/>
              </a:rPr>
              <a:t>  Speed and efficiency</a:t>
            </a:r>
          </a:p>
          <a:p>
            <a:pPr marL="571500" indent="-571500">
              <a:buFont typeface="Arial" panose="020B0604020202020204" pitchFamily="34" charset="0"/>
              <a:buChar char="•"/>
            </a:pPr>
            <a:r>
              <a:rPr lang="en-US" sz="2400" dirty="0">
                <a:solidFill>
                  <a:schemeClr val="bg1"/>
                </a:solidFill>
                <a:latin typeface="Arial"/>
                <a:cs typeface="Arial"/>
              </a:rPr>
              <a:t>  ACID compliance</a:t>
            </a:r>
          </a:p>
          <a:p>
            <a:pPr marL="571500" indent="-571500">
              <a:buFont typeface="Arial" panose="020B0604020202020204" pitchFamily="34" charset="0"/>
              <a:buChar char="•"/>
            </a:pPr>
            <a:endParaRPr lang="en-US" sz="2400" dirty="0">
              <a:solidFill>
                <a:schemeClr val="bg1"/>
              </a:solidFill>
              <a:latin typeface="Arial"/>
              <a:cs typeface="Arial"/>
            </a:endParaRPr>
          </a:p>
          <a:p>
            <a:pPr algn="l"/>
            <a:r>
              <a:rPr lang="en-US" sz="2400" b="0" i="0" dirty="0">
                <a:solidFill>
                  <a:schemeClr val="bg1"/>
                </a:solidFill>
                <a:effectLst/>
                <a:latin typeface="Söhne"/>
              </a:rPr>
              <a:t>The "transaction_data.csv" dataset holds transaction records, including IDs, item details, quantities, costs, and origin, enabling us to analyze customer purchase behavior and product performance. Meanwhile, "customer.csv" offers demographic data like age, gender, income, and profession, aiding in customer segmentation and tailored marketing.</a:t>
            </a:r>
          </a:p>
          <a:p>
            <a:pPr algn="l"/>
            <a:r>
              <a:rPr lang="en-US" sz="2400" b="0" i="0" dirty="0">
                <a:solidFill>
                  <a:schemeClr val="bg1"/>
                </a:solidFill>
                <a:effectLst/>
                <a:latin typeface="Söhne"/>
              </a:rPr>
              <a:t>Together, these datasets create a synergy that underpins our customer-centric e-commerce platform. This synergy facilitates personalized shopping experiences, product optimization, and a deeper understanding of customer behavior, contributing to our platform's success and growth.</a:t>
            </a:r>
          </a:p>
          <a:p>
            <a:endParaRPr lang="en-US" sz="3600" dirty="0">
              <a:solidFill>
                <a:schemeClr val="bg1"/>
              </a:solidFill>
              <a:latin typeface="Arial"/>
              <a:cs typeface="Arial"/>
            </a:endParaRPr>
          </a:p>
          <a:p>
            <a:pPr marL="571500" indent="-571500">
              <a:buFont typeface="Arial" panose="020B0604020202020204" pitchFamily="34" charset="0"/>
              <a:buChar char="•"/>
            </a:pPr>
            <a:endParaRPr lang="en-US" sz="3600" dirty="0">
              <a:solidFill>
                <a:schemeClr val="bg1"/>
              </a:solidFill>
            </a:endParaRPr>
          </a:p>
        </p:txBody>
      </p:sp>
    </p:spTree>
    <p:extLst>
      <p:ext uri="{BB962C8B-B14F-4D97-AF65-F5344CB8AC3E}">
        <p14:creationId xmlns:p14="http://schemas.microsoft.com/office/powerpoint/2010/main" val="4114783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11"/>
              <a:ext cx="7082790" cy="5093970"/>
            </a:xfrm>
            <a:custGeom>
              <a:avLst/>
              <a:gdLst/>
              <a:ahLst/>
              <a:cxnLst/>
              <a:rect l="l" t="t" r="r" b="b"/>
              <a:pathLst>
                <a:path w="7082790" h="5093970">
                  <a:moveTo>
                    <a:pt x="2938869" y="3168307"/>
                  </a:moveTo>
                  <a:lnTo>
                    <a:pt x="1738312" y="1965248"/>
                  </a:lnTo>
                  <a:lnTo>
                    <a:pt x="0" y="3703561"/>
                  </a:lnTo>
                  <a:lnTo>
                    <a:pt x="1200556" y="4906619"/>
                  </a:lnTo>
                  <a:lnTo>
                    <a:pt x="2938869" y="3168307"/>
                  </a:lnTo>
                  <a:close/>
                </a:path>
                <a:path w="7082790" h="5093970">
                  <a:moveTo>
                    <a:pt x="7082752" y="558787"/>
                  </a:moveTo>
                  <a:lnTo>
                    <a:pt x="6523952" y="0"/>
                  </a:lnTo>
                  <a:lnTo>
                    <a:pt x="3813962" y="0"/>
                  </a:lnTo>
                  <a:lnTo>
                    <a:pt x="1944751" y="1869211"/>
                  </a:lnTo>
                  <a:lnTo>
                    <a:pt x="5168963" y="5093424"/>
                  </a:lnTo>
                  <a:lnTo>
                    <a:pt x="7082752" y="3179635"/>
                  </a:lnTo>
                  <a:lnTo>
                    <a:pt x="7082752" y="558787"/>
                  </a:lnTo>
                  <a:close/>
                </a:path>
              </a:pathLst>
            </a:custGeom>
            <a:solidFill>
              <a:srgbClr val="6FB0D9"/>
            </a:solidFill>
          </p:spPr>
          <p:txBody>
            <a:bodyPr wrap="square" lIns="0" tIns="0" rIns="0" bIns="0" rtlCol="0"/>
            <a:lstStyle/>
            <a:p>
              <a:endParaRPr/>
            </a:p>
          </p:txBody>
        </p:sp>
        <p:sp>
          <p:nvSpPr>
            <p:cNvPr id="4" name="object 4"/>
            <p:cNvSpPr/>
            <p:nvPr/>
          </p:nvSpPr>
          <p:spPr>
            <a:xfrm>
              <a:off x="10667499" y="1430000"/>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7"/>
              <a:ext cx="1753235" cy="1946275"/>
            </a:xfrm>
            <a:custGeom>
              <a:avLst/>
              <a:gdLst/>
              <a:ahLst/>
              <a:cxnLst/>
              <a:rect l="l" t="t" r="r" b="b"/>
              <a:pathLst>
                <a:path w="1753234" h="1946275">
                  <a:moveTo>
                    <a:pt x="194729" y="1946162"/>
                  </a:moveTo>
                  <a:lnTo>
                    <a:pt x="0" y="1751433"/>
                  </a:lnTo>
                  <a:lnTo>
                    <a:pt x="1752996" y="0"/>
                  </a:lnTo>
                  <a:lnTo>
                    <a:pt x="1752996" y="386504"/>
                  </a:lnTo>
                  <a:lnTo>
                    <a:pt x="194729" y="1946162"/>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4062768"/>
            <a:ext cx="4617085" cy="6224270"/>
            <a:chOff x="0" y="4062768"/>
            <a:chExt cx="4617085" cy="6224270"/>
          </a:xfrm>
        </p:grpSpPr>
        <p:sp>
          <p:nvSpPr>
            <p:cNvPr id="7" name="object 7"/>
            <p:cNvSpPr/>
            <p:nvPr/>
          </p:nvSpPr>
          <p:spPr>
            <a:xfrm>
              <a:off x="0" y="6801868"/>
              <a:ext cx="4617085" cy="3485515"/>
            </a:xfrm>
            <a:custGeom>
              <a:avLst/>
              <a:gdLst/>
              <a:ahLst/>
              <a:cxnLst/>
              <a:rect l="l" t="t" r="r" b="b"/>
              <a:pathLst>
                <a:path w="4617085" h="3485515">
                  <a:moveTo>
                    <a:pt x="4354488" y="3485131"/>
                  </a:moveTo>
                  <a:lnTo>
                    <a:pt x="0" y="3485131"/>
                  </a:lnTo>
                  <a:lnTo>
                    <a:pt x="0" y="1391804"/>
                  </a:lnTo>
                  <a:lnTo>
                    <a:pt x="1392344" y="0"/>
                  </a:lnTo>
                  <a:lnTo>
                    <a:pt x="4616557" y="3222961"/>
                  </a:lnTo>
                  <a:lnTo>
                    <a:pt x="4354488" y="3485131"/>
                  </a:lnTo>
                  <a:close/>
                </a:path>
              </a:pathLst>
            </a:custGeom>
            <a:solidFill>
              <a:srgbClr val="484B67"/>
            </a:solidFill>
          </p:spPr>
          <p:txBody>
            <a:bodyPr wrap="square" lIns="0" tIns="0" rIns="0" bIns="0" rtlCol="0"/>
            <a:lstStyle/>
            <a:p>
              <a:endParaRPr/>
            </a:p>
          </p:txBody>
        </p:sp>
        <p:sp>
          <p:nvSpPr>
            <p:cNvPr id="8" name="object 8"/>
            <p:cNvSpPr/>
            <p:nvPr/>
          </p:nvSpPr>
          <p:spPr>
            <a:xfrm>
              <a:off x="0" y="4062768"/>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grpSp>
      <p:sp>
        <p:nvSpPr>
          <p:cNvPr id="9" name="object 9"/>
          <p:cNvSpPr txBox="1">
            <a:spLocks noGrp="1"/>
          </p:cNvSpPr>
          <p:nvPr>
            <p:ph type="title"/>
          </p:nvPr>
        </p:nvSpPr>
        <p:spPr>
          <a:xfrm>
            <a:off x="322403" y="2266267"/>
            <a:ext cx="10905325" cy="728405"/>
          </a:xfrm>
          <a:prstGeom prst="rect">
            <a:avLst/>
          </a:prstGeom>
        </p:spPr>
        <p:txBody>
          <a:bodyPr vert="horz" wrap="square" lIns="0" tIns="12700" rIns="0" bIns="0" rtlCol="0">
            <a:spAutoFit/>
          </a:bodyPr>
          <a:lstStyle/>
          <a:p>
            <a:pPr marL="12700">
              <a:lnSpc>
                <a:spcPct val="100000"/>
              </a:lnSpc>
              <a:spcBef>
                <a:spcPts val="100"/>
              </a:spcBef>
            </a:pPr>
            <a:r>
              <a:rPr lang="en-US" sz="4650" spc="-35" dirty="0"/>
              <a:t>Schematic Diagram and ERD diagram</a:t>
            </a:r>
            <a:endParaRPr sz="4650" dirty="0"/>
          </a:p>
        </p:txBody>
      </p:sp>
      <p:sp>
        <p:nvSpPr>
          <p:cNvPr id="13" name="object 13"/>
          <p:cNvSpPr/>
          <p:nvPr/>
        </p:nvSpPr>
        <p:spPr>
          <a:xfrm>
            <a:off x="5610044" y="3735822"/>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sp>
        <p:nvSpPr>
          <p:cNvPr id="19" name="TextBox 18">
            <a:extLst>
              <a:ext uri="{FF2B5EF4-FFF2-40B4-BE49-F238E27FC236}">
                <a16:creationId xmlns:a16="http://schemas.microsoft.com/office/drawing/2014/main" id="{90B91758-3318-61C3-B528-B2A09F30B24A}"/>
              </a:ext>
            </a:extLst>
          </p:cNvPr>
          <p:cNvSpPr txBox="1"/>
          <p:nvPr/>
        </p:nvSpPr>
        <p:spPr>
          <a:xfrm>
            <a:off x="42045" y="5289092"/>
            <a:ext cx="4064713" cy="4031873"/>
          </a:xfrm>
          <a:prstGeom prst="rect">
            <a:avLst/>
          </a:prstGeom>
          <a:noFill/>
        </p:spPr>
        <p:txBody>
          <a:bodyPr wrap="square" rtlCol="0">
            <a:spAutoFit/>
          </a:bodyPr>
          <a:lstStyle/>
          <a:p>
            <a:pPr marL="0" indent="0">
              <a:buNone/>
            </a:pPr>
            <a:r>
              <a:rPr lang="en-US" sz="3200" b="1" dirty="0">
                <a:solidFill>
                  <a:schemeClr val="bg1"/>
                </a:solidFill>
              </a:rPr>
              <a:t>Database schema</a:t>
            </a:r>
          </a:p>
          <a:p>
            <a:r>
              <a:rPr lang="en-US" sz="3200" dirty="0">
                <a:solidFill>
                  <a:schemeClr val="bg1"/>
                </a:solidFill>
              </a:rPr>
              <a:t>Transaction Data</a:t>
            </a:r>
          </a:p>
          <a:p>
            <a:pPr marL="0" indent="0">
              <a:buNone/>
            </a:pPr>
            <a:r>
              <a:rPr lang="en-US" sz="3200" b="1" dirty="0">
                <a:solidFill>
                  <a:schemeClr val="bg1"/>
                </a:solidFill>
              </a:rPr>
              <a:t>Tables</a:t>
            </a:r>
          </a:p>
          <a:p>
            <a:pPr marL="457200" indent="-457200">
              <a:buFont typeface="Arial" panose="020B0604020202020204" pitchFamily="34" charset="0"/>
              <a:buChar char="•"/>
            </a:pPr>
            <a:r>
              <a:rPr lang="en-US" sz="3200" dirty="0">
                <a:solidFill>
                  <a:schemeClr val="bg1"/>
                </a:solidFill>
              </a:rPr>
              <a:t>Customer </a:t>
            </a:r>
          </a:p>
          <a:p>
            <a:pPr marL="457200" indent="-457200">
              <a:buFont typeface="Arial" panose="020B0604020202020204" pitchFamily="34" charset="0"/>
              <a:buChar char="•"/>
            </a:pPr>
            <a:r>
              <a:rPr lang="en-US" sz="3200" dirty="0">
                <a:solidFill>
                  <a:schemeClr val="bg1"/>
                </a:solidFill>
              </a:rPr>
              <a:t>Transaction Data</a:t>
            </a:r>
          </a:p>
          <a:p>
            <a:pPr marL="457200" indent="-457200">
              <a:buFont typeface="Arial" panose="020B0604020202020204" pitchFamily="34" charset="0"/>
              <a:buChar char="•"/>
            </a:pPr>
            <a:r>
              <a:rPr lang="en-US" sz="3200" dirty="0">
                <a:solidFill>
                  <a:schemeClr val="bg1"/>
                </a:solidFill>
              </a:rPr>
              <a:t>Gender</a:t>
            </a:r>
          </a:p>
          <a:p>
            <a:pPr marL="457200" indent="-457200">
              <a:buFont typeface="Arial" panose="020B0604020202020204" pitchFamily="34" charset="0"/>
              <a:buChar char="•"/>
            </a:pPr>
            <a:r>
              <a:rPr lang="en-US" sz="3200" dirty="0">
                <a:solidFill>
                  <a:schemeClr val="bg1"/>
                </a:solidFill>
              </a:rPr>
              <a:t>Profession</a:t>
            </a:r>
          </a:p>
          <a:p>
            <a:endParaRPr lang="en-US" sz="3200" dirty="0">
              <a:solidFill>
                <a:schemeClr val="bg1"/>
              </a:solidFill>
            </a:endParaRPr>
          </a:p>
        </p:txBody>
      </p:sp>
      <p:pic>
        <p:nvPicPr>
          <p:cNvPr id="23" name="Picture 22" descr="A diagram of a customer transaction&#10;&#10;Description automatically generated with medium confidence">
            <a:extLst>
              <a:ext uri="{FF2B5EF4-FFF2-40B4-BE49-F238E27FC236}">
                <a16:creationId xmlns:a16="http://schemas.microsoft.com/office/drawing/2014/main" id="{E9A983C6-0AA6-1A0D-80D3-26AD12E6C4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8772" y="4407919"/>
            <a:ext cx="14237453" cy="558546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11"/>
              <a:ext cx="7082790" cy="5093970"/>
            </a:xfrm>
            <a:custGeom>
              <a:avLst/>
              <a:gdLst/>
              <a:ahLst/>
              <a:cxnLst/>
              <a:rect l="l" t="t" r="r" b="b"/>
              <a:pathLst>
                <a:path w="7082790" h="5093970">
                  <a:moveTo>
                    <a:pt x="2938869" y="3168307"/>
                  </a:moveTo>
                  <a:lnTo>
                    <a:pt x="1738312" y="1965248"/>
                  </a:lnTo>
                  <a:lnTo>
                    <a:pt x="0" y="3703561"/>
                  </a:lnTo>
                  <a:lnTo>
                    <a:pt x="1200556" y="4906619"/>
                  </a:lnTo>
                  <a:lnTo>
                    <a:pt x="2938869" y="3168307"/>
                  </a:lnTo>
                  <a:close/>
                </a:path>
                <a:path w="7082790" h="5093970">
                  <a:moveTo>
                    <a:pt x="7082752" y="558787"/>
                  </a:moveTo>
                  <a:lnTo>
                    <a:pt x="6523952" y="0"/>
                  </a:lnTo>
                  <a:lnTo>
                    <a:pt x="3813962" y="0"/>
                  </a:lnTo>
                  <a:lnTo>
                    <a:pt x="1944751" y="1869211"/>
                  </a:lnTo>
                  <a:lnTo>
                    <a:pt x="5168963" y="5093424"/>
                  </a:lnTo>
                  <a:lnTo>
                    <a:pt x="7082752" y="3179635"/>
                  </a:lnTo>
                  <a:lnTo>
                    <a:pt x="7082752" y="558787"/>
                  </a:lnTo>
                  <a:close/>
                </a:path>
              </a:pathLst>
            </a:custGeom>
            <a:solidFill>
              <a:srgbClr val="6FB0D9"/>
            </a:solidFill>
          </p:spPr>
          <p:txBody>
            <a:bodyPr wrap="square" lIns="0" tIns="0" rIns="0" bIns="0" rtlCol="0"/>
            <a:lstStyle/>
            <a:p>
              <a:endParaRPr/>
            </a:p>
          </p:txBody>
        </p:sp>
        <p:sp>
          <p:nvSpPr>
            <p:cNvPr id="4" name="object 4"/>
            <p:cNvSpPr/>
            <p:nvPr/>
          </p:nvSpPr>
          <p:spPr>
            <a:xfrm>
              <a:off x="10667499" y="1430000"/>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7"/>
              <a:ext cx="1753235" cy="1946275"/>
            </a:xfrm>
            <a:custGeom>
              <a:avLst/>
              <a:gdLst/>
              <a:ahLst/>
              <a:cxnLst/>
              <a:rect l="l" t="t" r="r" b="b"/>
              <a:pathLst>
                <a:path w="1753234" h="1946275">
                  <a:moveTo>
                    <a:pt x="194729" y="1946162"/>
                  </a:moveTo>
                  <a:lnTo>
                    <a:pt x="0" y="1751433"/>
                  </a:lnTo>
                  <a:lnTo>
                    <a:pt x="1752996" y="0"/>
                  </a:lnTo>
                  <a:lnTo>
                    <a:pt x="1752996" y="386504"/>
                  </a:lnTo>
                  <a:lnTo>
                    <a:pt x="194729" y="1946162"/>
                  </a:lnTo>
                  <a:close/>
                </a:path>
              </a:pathLst>
            </a:custGeom>
            <a:solidFill>
              <a:srgbClr val="6FB0D9"/>
            </a:solidFill>
          </p:spPr>
          <p:txBody>
            <a:bodyPr wrap="square" lIns="0" tIns="0" rIns="0" bIns="0" rtlCol="0"/>
            <a:lstStyle/>
            <a:p>
              <a:endParaRPr/>
            </a:p>
          </p:txBody>
        </p:sp>
      </p:grpSp>
      <p:sp>
        <p:nvSpPr>
          <p:cNvPr id="11" name="object 11"/>
          <p:cNvSpPr txBox="1">
            <a:spLocks noGrp="1"/>
          </p:cNvSpPr>
          <p:nvPr>
            <p:ph type="title"/>
          </p:nvPr>
        </p:nvSpPr>
        <p:spPr>
          <a:xfrm>
            <a:off x="682205" y="2428772"/>
            <a:ext cx="8938895" cy="734060"/>
          </a:xfrm>
          <a:prstGeom prst="rect">
            <a:avLst/>
          </a:prstGeom>
        </p:spPr>
        <p:txBody>
          <a:bodyPr vert="horz" wrap="square" lIns="0" tIns="12700" rIns="0" bIns="0" rtlCol="0">
            <a:spAutoFit/>
          </a:bodyPr>
          <a:lstStyle/>
          <a:p>
            <a:pPr marL="12700">
              <a:lnSpc>
                <a:spcPct val="100000"/>
              </a:lnSpc>
              <a:spcBef>
                <a:spcPts val="100"/>
              </a:spcBef>
            </a:pPr>
            <a:r>
              <a:rPr lang="en-US" sz="4650" dirty="0">
                <a:latin typeface="SimSun"/>
                <a:cs typeface="SimSun"/>
              </a:rPr>
              <a:t>CRUD OPERATIONS</a:t>
            </a:r>
            <a:endParaRPr sz="4650" dirty="0">
              <a:latin typeface="SimSun"/>
              <a:cs typeface="SimSun"/>
            </a:endParaRPr>
          </a:p>
        </p:txBody>
      </p:sp>
      <p:sp>
        <p:nvSpPr>
          <p:cNvPr id="17" name="object 17"/>
          <p:cNvSpPr/>
          <p:nvPr/>
        </p:nvSpPr>
        <p:spPr>
          <a:xfrm>
            <a:off x="682205" y="3183415"/>
            <a:ext cx="4513637" cy="138238"/>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8" name="object 18"/>
          <p:cNvPicPr/>
          <p:nvPr/>
        </p:nvPicPr>
        <p:blipFill>
          <a:blip r:embed="rId2" cstate="print"/>
          <a:stretch>
            <a:fillRect/>
          </a:stretch>
        </p:blipFill>
        <p:spPr>
          <a:xfrm>
            <a:off x="11092750" y="3321653"/>
            <a:ext cx="6372125" cy="6372127"/>
          </a:xfrm>
          <a:prstGeom prst="rect">
            <a:avLst/>
          </a:prstGeom>
        </p:spPr>
      </p:pic>
      <p:sp>
        <p:nvSpPr>
          <p:cNvPr id="19" name="Content Placeholder 2">
            <a:extLst>
              <a:ext uri="{FF2B5EF4-FFF2-40B4-BE49-F238E27FC236}">
                <a16:creationId xmlns:a16="http://schemas.microsoft.com/office/drawing/2014/main" id="{6EB74AE8-4537-EBAD-8DBD-2AC3644D37A8}"/>
              </a:ext>
            </a:extLst>
          </p:cNvPr>
          <p:cNvSpPr txBox="1">
            <a:spLocks/>
          </p:cNvSpPr>
          <p:nvPr/>
        </p:nvSpPr>
        <p:spPr>
          <a:xfrm>
            <a:off x="647642" y="4090695"/>
            <a:ext cx="4543182" cy="4025299"/>
          </a:xfrm>
          <a:prstGeom prst="rect">
            <a:avLst/>
          </a:prstGeom>
        </p:spPr>
        <p:txBody>
          <a:bodyPr wrap="square" lIns="0" tIns="0" rIns="0" bIns="0" anchor="t">
            <a:noAutofit/>
          </a:bodyPr>
          <a:lstStyle>
            <a:lvl1pPr marL="0">
              <a:defRPr sz="3500" b="0" i="0">
                <a:solidFill>
                  <a:schemeClr val="bg1"/>
                </a:solidFill>
                <a:latin typeface="Trebuchet MS"/>
                <a:ea typeface="+mn-ea"/>
                <a:cs typeface="Trebuchet M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sz="2800" b="1" kern="0" dirty="0"/>
              <a:t>Create</a:t>
            </a:r>
          </a:p>
          <a:p>
            <a:r>
              <a:rPr lang="en-US" sz="2800" kern="0" dirty="0"/>
              <a:t> Customer Profiles</a:t>
            </a:r>
          </a:p>
          <a:p>
            <a:r>
              <a:rPr lang="en-US" sz="2800" kern="0" dirty="0"/>
              <a:t> Transaction Listings</a:t>
            </a:r>
          </a:p>
          <a:p>
            <a:r>
              <a:rPr lang="en-US" sz="2800" kern="0" dirty="0"/>
              <a:t> Order Placement</a:t>
            </a:r>
          </a:p>
          <a:p>
            <a:r>
              <a:rPr lang="en-US" sz="2800" kern="0" dirty="0"/>
              <a:t> Demographic Data</a:t>
            </a:r>
          </a:p>
          <a:p>
            <a:endParaRPr lang="en-US" sz="2800" kern="0" dirty="0"/>
          </a:p>
          <a:p>
            <a:r>
              <a:rPr lang="en-US" sz="2800" b="1" kern="0" dirty="0"/>
              <a:t>Read</a:t>
            </a:r>
          </a:p>
          <a:p>
            <a:r>
              <a:rPr lang="en-US" sz="2800" kern="0" dirty="0"/>
              <a:t>  Customer Profiles</a:t>
            </a:r>
          </a:p>
          <a:p>
            <a:r>
              <a:rPr lang="en-US" sz="2800" kern="0" dirty="0"/>
              <a:t>  Purchase Catalog</a:t>
            </a:r>
          </a:p>
          <a:p>
            <a:r>
              <a:rPr lang="en-US" sz="2800" kern="0" dirty="0"/>
              <a:t>  Transaction history</a:t>
            </a:r>
          </a:p>
          <a:p>
            <a:r>
              <a:rPr lang="en-US" sz="2800" kern="0" dirty="0"/>
              <a:t>  Market </a:t>
            </a:r>
            <a:r>
              <a:rPr lang="en-US" sz="2800" kern="0" dirty="0" err="1"/>
              <a:t>Segmentatation</a:t>
            </a:r>
            <a:endParaRPr lang="en-US" sz="2800" kern="0" dirty="0"/>
          </a:p>
        </p:txBody>
      </p:sp>
      <p:sp>
        <p:nvSpPr>
          <p:cNvPr id="20" name="TextBox 19">
            <a:extLst>
              <a:ext uri="{FF2B5EF4-FFF2-40B4-BE49-F238E27FC236}">
                <a16:creationId xmlns:a16="http://schemas.microsoft.com/office/drawing/2014/main" id="{E793B55E-835C-BBEA-0201-CCDF1A0DD134}"/>
              </a:ext>
            </a:extLst>
          </p:cNvPr>
          <p:cNvSpPr txBox="1"/>
          <p:nvPr/>
        </p:nvSpPr>
        <p:spPr>
          <a:xfrm>
            <a:off x="5421733" y="4075085"/>
            <a:ext cx="4036291" cy="5124480"/>
          </a:xfrm>
          <a:prstGeom prst="rect">
            <a:avLst/>
          </a:prstGeom>
          <a:noFill/>
        </p:spPr>
        <p:txBody>
          <a:bodyPr wrap="square" rtlCol="0">
            <a:spAutoFit/>
          </a:bodyPr>
          <a:lstStyle/>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800" b="1" dirty="0">
                <a:solidFill>
                  <a:schemeClr val="bg1"/>
                </a:solidFill>
                <a:latin typeface="Arial" panose="020B0604020202020204" pitchFamily="34" charset="0"/>
                <a:cs typeface="Arial" panose="020B0604020202020204" pitchFamily="34" charset="0"/>
              </a:rPr>
              <a:t>Update</a:t>
            </a:r>
            <a:endParaRPr kumimoji="0" lang="en-US" sz="2800" b="1"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rPr>
              <a:t> Customer information</a:t>
            </a:r>
          </a:p>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rPr>
              <a:t> </a:t>
            </a:r>
            <a:r>
              <a:rPr lang="en-US" sz="2800" dirty="0">
                <a:solidFill>
                  <a:schemeClr val="bg1"/>
                </a:solidFill>
                <a:latin typeface="Arial" panose="020B0604020202020204" pitchFamily="34" charset="0"/>
                <a:cs typeface="Arial" panose="020B0604020202020204" pitchFamily="34" charset="0"/>
              </a:rPr>
              <a:t>Stock</a:t>
            </a:r>
            <a:r>
              <a:rPr kumimoji="0" lang="en-US" sz="2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rPr>
              <a:t> Management</a:t>
            </a:r>
          </a:p>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rPr>
              <a:t> Order processing</a:t>
            </a:r>
          </a:p>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endParaRPr>
          </a:p>
          <a:p>
            <a:pPr marL="228594" marR="0" lvl="0" indent="-228594" algn="l" defTabSz="914377"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800" b="1" dirty="0">
                <a:solidFill>
                  <a:schemeClr val="bg1"/>
                </a:solidFill>
                <a:latin typeface="Arial" panose="020B0604020202020204" pitchFamily="34" charset="0"/>
                <a:cs typeface="Arial" panose="020B0604020202020204" pitchFamily="34" charset="0"/>
              </a:rPr>
              <a:t>Delete</a:t>
            </a:r>
            <a:endParaRPr kumimoji="0" lang="en-US" sz="2800" b="1"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rPr>
              <a:t>Account Deactivation</a:t>
            </a:r>
          </a:p>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800" dirty="0">
                <a:solidFill>
                  <a:schemeClr val="bg1"/>
                </a:solidFill>
                <a:latin typeface="Arial" panose="020B0604020202020204" pitchFamily="34" charset="0"/>
                <a:cs typeface="Arial" panose="020B0604020202020204" pitchFamily="34" charset="0"/>
              </a:rPr>
              <a:t>Product Discontinuation</a:t>
            </a:r>
          </a:p>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rPr>
              <a:t>Record Cleanup</a:t>
            </a:r>
          </a:p>
          <a:p>
            <a:pPr marL="0" marR="0" lvl="0" indent="0" algn="l" defTabSz="914377"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2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11"/>
              <a:ext cx="7082790" cy="5093970"/>
            </a:xfrm>
            <a:custGeom>
              <a:avLst/>
              <a:gdLst/>
              <a:ahLst/>
              <a:cxnLst/>
              <a:rect l="l" t="t" r="r" b="b"/>
              <a:pathLst>
                <a:path w="7082790" h="5093970">
                  <a:moveTo>
                    <a:pt x="2938869" y="3168307"/>
                  </a:moveTo>
                  <a:lnTo>
                    <a:pt x="1738312" y="1965248"/>
                  </a:lnTo>
                  <a:lnTo>
                    <a:pt x="0" y="3703561"/>
                  </a:lnTo>
                  <a:lnTo>
                    <a:pt x="1200556" y="4906619"/>
                  </a:lnTo>
                  <a:lnTo>
                    <a:pt x="2938869" y="3168307"/>
                  </a:lnTo>
                  <a:close/>
                </a:path>
                <a:path w="7082790" h="5093970">
                  <a:moveTo>
                    <a:pt x="7082752" y="558787"/>
                  </a:moveTo>
                  <a:lnTo>
                    <a:pt x="6523952" y="0"/>
                  </a:lnTo>
                  <a:lnTo>
                    <a:pt x="3813962" y="0"/>
                  </a:lnTo>
                  <a:lnTo>
                    <a:pt x="1944751" y="1869211"/>
                  </a:lnTo>
                  <a:lnTo>
                    <a:pt x="5168963" y="5093424"/>
                  </a:lnTo>
                  <a:lnTo>
                    <a:pt x="7082752" y="3179635"/>
                  </a:lnTo>
                  <a:lnTo>
                    <a:pt x="7082752" y="558787"/>
                  </a:lnTo>
                  <a:close/>
                </a:path>
              </a:pathLst>
            </a:custGeom>
            <a:solidFill>
              <a:srgbClr val="6FB0D9"/>
            </a:solidFill>
          </p:spPr>
          <p:txBody>
            <a:bodyPr wrap="square" lIns="0" tIns="0" rIns="0" bIns="0" rtlCol="0"/>
            <a:lstStyle/>
            <a:p>
              <a:endParaRPr/>
            </a:p>
          </p:txBody>
        </p:sp>
        <p:sp>
          <p:nvSpPr>
            <p:cNvPr id="4" name="object 4"/>
            <p:cNvSpPr/>
            <p:nvPr/>
          </p:nvSpPr>
          <p:spPr>
            <a:xfrm>
              <a:off x="10667499" y="1430000"/>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7"/>
              <a:ext cx="1753235" cy="1946275"/>
            </a:xfrm>
            <a:custGeom>
              <a:avLst/>
              <a:gdLst/>
              <a:ahLst/>
              <a:cxnLst/>
              <a:rect l="l" t="t" r="r" b="b"/>
              <a:pathLst>
                <a:path w="1753234" h="1946275">
                  <a:moveTo>
                    <a:pt x="194729" y="1946162"/>
                  </a:moveTo>
                  <a:lnTo>
                    <a:pt x="0" y="1751433"/>
                  </a:lnTo>
                  <a:lnTo>
                    <a:pt x="1752996" y="0"/>
                  </a:lnTo>
                  <a:lnTo>
                    <a:pt x="1752996" y="386504"/>
                  </a:lnTo>
                  <a:lnTo>
                    <a:pt x="194729" y="1946162"/>
                  </a:lnTo>
                  <a:close/>
                </a:path>
              </a:pathLst>
            </a:custGeom>
            <a:solidFill>
              <a:srgbClr val="6FB0D9"/>
            </a:solidFill>
          </p:spPr>
          <p:txBody>
            <a:bodyPr wrap="square" lIns="0" tIns="0" rIns="0" bIns="0" rtlCol="0"/>
            <a:lstStyle/>
            <a:p>
              <a:endParaRPr/>
            </a:p>
          </p:txBody>
        </p:sp>
      </p:grpSp>
      <p:sp>
        <p:nvSpPr>
          <p:cNvPr id="10" name="object 10"/>
          <p:cNvSpPr txBox="1">
            <a:spLocks noGrp="1"/>
          </p:cNvSpPr>
          <p:nvPr>
            <p:ph type="title"/>
          </p:nvPr>
        </p:nvSpPr>
        <p:spPr>
          <a:xfrm>
            <a:off x="691135" y="2457347"/>
            <a:ext cx="8930005" cy="562610"/>
          </a:xfrm>
          <a:prstGeom prst="rect">
            <a:avLst/>
          </a:prstGeom>
        </p:spPr>
        <p:txBody>
          <a:bodyPr vert="horz" wrap="square" lIns="0" tIns="15875" rIns="0" bIns="0" rtlCol="0">
            <a:spAutoFit/>
          </a:bodyPr>
          <a:lstStyle/>
          <a:p>
            <a:pPr marL="12700">
              <a:lnSpc>
                <a:spcPct val="100000"/>
              </a:lnSpc>
              <a:spcBef>
                <a:spcPts val="125"/>
              </a:spcBef>
            </a:pPr>
            <a:r>
              <a:rPr lang="en-US" spc="5" dirty="0"/>
              <a:t>CRUD OPERATIONS</a:t>
            </a:r>
            <a:endParaRPr spc="-30" dirty="0"/>
          </a:p>
        </p:txBody>
      </p:sp>
      <p:sp>
        <p:nvSpPr>
          <p:cNvPr id="13" name="object 13"/>
          <p:cNvSpPr/>
          <p:nvPr/>
        </p:nvSpPr>
        <p:spPr>
          <a:xfrm>
            <a:off x="752229" y="3085008"/>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4" name="object 14"/>
          <p:cNvPicPr/>
          <p:nvPr/>
        </p:nvPicPr>
        <p:blipFill>
          <a:blip r:embed="rId2" cstate="print"/>
          <a:stretch>
            <a:fillRect/>
          </a:stretch>
        </p:blipFill>
        <p:spPr>
          <a:xfrm>
            <a:off x="11092750" y="3321653"/>
            <a:ext cx="6372125" cy="6372127"/>
          </a:xfrm>
          <a:prstGeom prst="rect">
            <a:avLst/>
          </a:prstGeom>
        </p:spPr>
      </p:pic>
      <p:sp>
        <p:nvSpPr>
          <p:cNvPr id="15" name="Content Placeholder 2">
            <a:extLst>
              <a:ext uri="{FF2B5EF4-FFF2-40B4-BE49-F238E27FC236}">
                <a16:creationId xmlns:a16="http://schemas.microsoft.com/office/drawing/2014/main" id="{B0F7D194-861A-20FF-8312-9783FA67E3DE}"/>
              </a:ext>
            </a:extLst>
          </p:cNvPr>
          <p:cNvSpPr txBox="1">
            <a:spLocks/>
          </p:cNvSpPr>
          <p:nvPr/>
        </p:nvSpPr>
        <p:spPr>
          <a:xfrm>
            <a:off x="554124" y="4480839"/>
            <a:ext cx="4444336" cy="4523057"/>
          </a:xfrm>
          <a:prstGeom prst="rect">
            <a:avLst/>
          </a:prstGeom>
        </p:spPr>
        <p:txBody>
          <a:bodyPr vert="horz" wrap="square" lIns="91440" tIns="45720" rIns="91440" bIns="45720" rtlCol="0" anchor="t">
            <a:normAutofit/>
          </a:bodyPr>
          <a:lstStyle>
            <a:lvl1pPr marL="0">
              <a:defRPr sz="3500" b="0" i="0">
                <a:solidFill>
                  <a:schemeClr val="bg1"/>
                </a:solidFill>
                <a:latin typeface="Trebuchet MS"/>
                <a:ea typeface="+mn-ea"/>
                <a:cs typeface="Trebuchet M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sz="2400" b="1" kern="0" dirty="0">
                <a:latin typeface="Arial"/>
                <a:cs typeface="Arial"/>
              </a:rPr>
              <a:t>Create (INSERT) Operation:</a:t>
            </a:r>
          </a:p>
          <a:p>
            <a:r>
              <a:rPr lang="en-US" sz="2400" kern="0" dirty="0">
                <a:latin typeface="Arial"/>
                <a:cs typeface="Arial"/>
              </a:rPr>
              <a:t>•   </a:t>
            </a:r>
            <a:r>
              <a:rPr lang="en-US" sz="2400" b="1" kern="0" dirty="0">
                <a:latin typeface="Arial"/>
                <a:cs typeface="Arial"/>
              </a:rPr>
              <a:t> MSSQL:</a:t>
            </a:r>
            <a:endParaRPr lang="en-US" sz="2400" b="1" kern="0" dirty="0"/>
          </a:p>
          <a:p>
            <a:r>
              <a:rPr lang="en-US" sz="2400" kern="0" dirty="0">
                <a:latin typeface="Arial"/>
                <a:cs typeface="Arial"/>
              </a:rPr>
              <a:t>INSERT INTO TableName (Column1, Column2, ...)</a:t>
            </a:r>
            <a:endParaRPr lang="en-US" sz="2400" kern="0" dirty="0"/>
          </a:p>
          <a:p>
            <a:r>
              <a:rPr lang="en-US" sz="2400" kern="0" dirty="0">
                <a:latin typeface="Arial"/>
                <a:cs typeface="Arial"/>
              </a:rPr>
              <a:t>VALUES (Value1, Value2, ...);</a:t>
            </a:r>
            <a:endParaRPr lang="en-US" sz="2400" kern="0" dirty="0"/>
          </a:p>
          <a:p>
            <a:r>
              <a:rPr lang="en-US" sz="2400" kern="0" dirty="0">
                <a:latin typeface="Arial"/>
                <a:cs typeface="Arial"/>
              </a:rPr>
              <a:t>•    </a:t>
            </a:r>
            <a:r>
              <a:rPr lang="en-US" sz="2400" b="1" kern="0" dirty="0">
                <a:latin typeface="Arial"/>
                <a:cs typeface="Arial"/>
              </a:rPr>
              <a:t>Oracle:</a:t>
            </a:r>
            <a:endParaRPr lang="en-US" sz="2400" b="1" kern="0" dirty="0"/>
          </a:p>
          <a:p>
            <a:r>
              <a:rPr lang="en-US" sz="2400" kern="0" dirty="0">
                <a:latin typeface="Arial"/>
                <a:cs typeface="Arial"/>
              </a:rPr>
              <a:t>INSERT INTO TableName (Column1, Column2, ...)</a:t>
            </a:r>
            <a:endParaRPr lang="en-US" sz="2400" kern="0" dirty="0"/>
          </a:p>
          <a:p>
            <a:r>
              <a:rPr lang="en-US" sz="2400" kern="0" dirty="0">
                <a:latin typeface="Arial"/>
                <a:cs typeface="Arial"/>
              </a:rPr>
              <a:t>VALUES (Value1, Value2, ...);</a:t>
            </a:r>
            <a:endParaRPr lang="en-US" sz="2400" kern="0" dirty="0"/>
          </a:p>
          <a:p>
            <a:endParaRPr lang="en-US" sz="2400" kern="0" dirty="0"/>
          </a:p>
        </p:txBody>
      </p:sp>
      <p:sp>
        <p:nvSpPr>
          <p:cNvPr id="16" name="Content Placeholder 2">
            <a:extLst>
              <a:ext uri="{FF2B5EF4-FFF2-40B4-BE49-F238E27FC236}">
                <a16:creationId xmlns:a16="http://schemas.microsoft.com/office/drawing/2014/main" id="{085C16CC-D4CC-0A24-94A4-5A3B26CA1755}"/>
              </a:ext>
            </a:extLst>
          </p:cNvPr>
          <p:cNvSpPr txBox="1">
            <a:spLocks/>
          </p:cNvSpPr>
          <p:nvPr/>
        </p:nvSpPr>
        <p:spPr>
          <a:xfrm>
            <a:off x="5603768" y="4484556"/>
            <a:ext cx="4444336" cy="4523057"/>
          </a:xfrm>
          <a:prstGeom prst="rect">
            <a:avLst/>
          </a:prstGeom>
        </p:spPr>
        <p:txBody>
          <a:bodyPr vert="horz" lIns="91440" tIns="45720" rIns="91440" bIns="45720" rtlCol="0" anchor="t">
            <a:no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rgbClr val="466069"/>
                </a:solidFill>
                <a:latin typeface="Arial" panose="020B0604020202020204" pitchFamily="34" charset="0"/>
                <a:ea typeface="+mn-ea"/>
                <a:cs typeface="Arial" panose="020B0604020202020204" pitchFamily="34" charset="0"/>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rgbClr val="466069"/>
                </a:solidFill>
                <a:latin typeface="Arial" panose="020B0604020202020204" pitchFamily="34" charset="0"/>
                <a:ea typeface="+mn-ea"/>
                <a:cs typeface="Arial" panose="020B0604020202020204" pitchFamily="34" charset="0"/>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rgbClr val="466069"/>
                </a:solidFill>
                <a:latin typeface="Arial" panose="020B0604020202020204" pitchFamily="34" charset="0"/>
                <a:ea typeface="+mn-ea"/>
                <a:cs typeface="Arial" panose="020B0604020202020204" pitchFamily="34" charset="0"/>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rgbClr val="466069"/>
                </a:solidFill>
                <a:latin typeface="Arial" panose="020B0604020202020204" pitchFamily="34" charset="0"/>
                <a:ea typeface="+mn-ea"/>
                <a:cs typeface="Arial" panose="020B0604020202020204" pitchFamily="34" charset="0"/>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rgbClr val="466069"/>
                </a:solidFill>
                <a:latin typeface="Arial" panose="020B0604020202020204" pitchFamily="34" charset="0"/>
                <a:ea typeface="+mn-ea"/>
                <a:cs typeface="Arial" panose="020B0604020202020204" pitchFamily="34"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chemeClr val="bg1"/>
                </a:solidFill>
                <a:latin typeface="Arial"/>
                <a:cs typeface="Arial"/>
              </a:rPr>
              <a:t>Read (SELECT) Operation:</a:t>
            </a:r>
            <a:endParaRPr lang="en-US" sz="2400" b="1" dirty="0">
              <a:solidFill>
                <a:schemeClr val="bg1"/>
              </a:solidFill>
            </a:endParaRPr>
          </a:p>
          <a:p>
            <a:pPr marL="0" indent="0">
              <a:buNone/>
            </a:pPr>
            <a:r>
              <a:rPr lang="en-US" sz="2400" dirty="0">
                <a:solidFill>
                  <a:schemeClr val="bg1"/>
                </a:solidFill>
                <a:latin typeface="Arial"/>
                <a:cs typeface="Arial"/>
              </a:rPr>
              <a:t>•  </a:t>
            </a:r>
            <a:r>
              <a:rPr lang="en-US" sz="2400" b="1" dirty="0">
                <a:solidFill>
                  <a:schemeClr val="bg1"/>
                </a:solidFill>
                <a:latin typeface="Arial"/>
                <a:cs typeface="Arial"/>
              </a:rPr>
              <a:t>  MSSQL:</a:t>
            </a:r>
            <a:endParaRPr lang="en-US" sz="2400" b="1" dirty="0">
              <a:solidFill>
                <a:schemeClr val="bg1"/>
              </a:solidFill>
            </a:endParaRPr>
          </a:p>
          <a:p>
            <a:pPr marL="0" indent="0">
              <a:buFont typeface="Arial" panose="020B0604020202020204" pitchFamily="34" charset="0"/>
              <a:buNone/>
            </a:pPr>
            <a:r>
              <a:rPr lang="en-US" sz="2400" dirty="0">
                <a:solidFill>
                  <a:schemeClr val="bg1"/>
                </a:solidFill>
                <a:latin typeface="Arial"/>
                <a:cs typeface="Arial"/>
              </a:rPr>
              <a:t>SELECT Column1, Column2, ...</a:t>
            </a:r>
            <a:endParaRPr lang="en-US" sz="2400" dirty="0">
              <a:solidFill>
                <a:schemeClr val="bg1"/>
              </a:solidFill>
            </a:endParaRPr>
          </a:p>
          <a:p>
            <a:pPr marL="0" indent="0">
              <a:buFont typeface="Arial" panose="020B0604020202020204" pitchFamily="34" charset="0"/>
              <a:buNone/>
            </a:pPr>
            <a:r>
              <a:rPr lang="en-US" sz="2400" dirty="0">
                <a:solidFill>
                  <a:schemeClr val="bg1"/>
                </a:solidFill>
                <a:latin typeface="Arial"/>
                <a:cs typeface="Arial"/>
              </a:rPr>
              <a:t>FROM TableName</a:t>
            </a:r>
            <a:endParaRPr lang="en-US" sz="2400" dirty="0">
              <a:solidFill>
                <a:schemeClr val="bg1"/>
              </a:solidFill>
            </a:endParaRPr>
          </a:p>
          <a:p>
            <a:pPr marL="0" indent="0">
              <a:buFont typeface="Arial" panose="020B0604020202020204" pitchFamily="34" charset="0"/>
              <a:buNone/>
            </a:pPr>
            <a:r>
              <a:rPr lang="en-US" sz="2400" dirty="0">
                <a:solidFill>
                  <a:schemeClr val="bg1"/>
                </a:solidFill>
                <a:latin typeface="Arial"/>
                <a:cs typeface="Arial"/>
              </a:rPr>
              <a:t>WHERE Condition;</a:t>
            </a:r>
            <a:endParaRPr lang="en-US" sz="2400" dirty="0">
              <a:solidFill>
                <a:schemeClr val="bg1"/>
              </a:solidFill>
            </a:endParaRPr>
          </a:p>
          <a:p>
            <a:pPr marL="0" indent="0">
              <a:buFont typeface="Arial" panose="020B0604020202020204" pitchFamily="34" charset="0"/>
              <a:buNone/>
            </a:pPr>
            <a:r>
              <a:rPr lang="en-US" sz="2400" dirty="0">
                <a:solidFill>
                  <a:schemeClr val="bg1"/>
                </a:solidFill>
                <a:latin typeface="Arial"/>
                <a:cs typeface="Arial"/>
              </a:rPr>
              <a:t>•   </a:t>
            </a:r>
            <a:r>
              <a:rPr lang="en-US" sz="2400" b="1" dirty="0">
                <a:solidFill>
                  <a:schemeClr val="bg1"/>
                </a:solidFill>
                <a:latin typeface="Arial"/>
                <a:cs typeface="Arial"/>
              </a:rPr>
              <a:t> Oracle:</a:t>
            </a:r>
            <a:endParaRPr lang="en-US" sz="2400" b="1" dirty="0">
              <a:solidFill>
                <a:schemeClr val="bg1"/>
              </a:solidFill>
            </a:endParaRPr>
          </a:p>
          <a:p>
            <a:pPr marL="0" indent="0">
              <a:buFont typeface="Arial" panose="020B0604020202020204" pitchFamily="34" charset="0"/>
              <a:buNone/>
            </a:pPr>
            <a:r>
              <a:rPr lang="en-US" sz="2400" dirty="0">
                <a:solidFill>
                  <a:schemeClr val="bg1"/>
                </a:solidFill>
                <a:latin typeface="Arial"/>
                <a:cs typeface="Arial"/>
              </a:rPr>
              <a:t>SELECT Column1, Column2, ...</a:t>
            </a:r>
            <a:endParaRPr lang="en-US" sz="2400" dirty="0">
              <a:solidFill>
                <a:schemeClr val="bg1"/>
              </a:solidFill>
            </a:endParaRPr>
          </a:p>
          <a:p>
            <a:pPr marL="0" indent="0">
              <a:buFont typeface="Arial" panose="020B0604020202020204" pitchFamily="34" charset="0"/>
              <a:buNone/>
            </a:pPr>
            <a:r>
              <a:rPr lang="en-US" sz="2400" dirty="0">
                <a:solidFill>
                  <a:schemeClr val="bg1"/>
                </a:solidFill>
                <a:latin typeface="Arial"/>
                <a:cs typeface="Arial"/>
              </a:rPr>
              <a:t>FROM TableName</a:t>
            </a:r>
            <a:endParaRPr lang="en-US" sz="2400" dirty="0">
              <a:solidFill>
                <a:schemeClr val="bg1"/>
              </a:solidFill>
            </a:endParaRPr>
          </a:p>
          <a:p>
            <a:pPr marL="0" indent="0">
              <a:buFont typeface="Arial" panose="020B0604020202020204" pitchFamily="34" charset="0"/>
              <a:buNone/>
            </a:pPr>
            <a:r>
              <a:rPr lang="en-US" sz="2400" dirty="0">
                <a:solidFill>
                  <a:schemeClr val="bg1"/>
                </a:solidFill>
                <a:latin typeface="Arial"/>
                <a:cs typeface="Arial"/>
              </a:rPr>
              <a:t>WHERE Condition;</a:t>
            </a:r>
            <a:endParaRPr lang="en-US" sz="2400" dirty="0">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840</TotalTime>
  <Words>840</Words>
  <Application>Microsoft Office PowerPoint</Application>
  <PresentationFormat>Custom</PresentationFormat>
  <Paragraphs>117</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SimSun</vt:lpstr>
      <vt:lpstr>Arial</vt:lpstr>
      <vt:lpstr>Calibri</vt:lpstr>
      <vt:lpstr>Georgia</vt:lpstr>
      <vt:lpstr>Google Sans</vt:lpstr>
      <vt:lpstr>Söhne</vt:lpstr>
      <vt:lpstr>Times New Roman</vt:lpstr>
      <vt:lpstr>Trebuchet MS</vt:lpstr>
      <vt:lpstr>Office Theme</vt:lpstr>
      <vt:lpstr>PowerPoint Presentation</vt:lpstr>
      <vt:lpstr>Introduction</vt:lpstr>
      <vt:lpstr>Advantages of Oracle Database</vt:lpstr>
      <vt:lpstr>Optimizing User Interfaces</vt:lpstr>
      <vt:lpstr>PowerPoint Presentation</vt:lpstr>
      <vt:lpstr>Overview </vt:lpstr>
      <vt:lpstr>Schematic Diagram and ERD diagram</vt:lpstr>
      <vt:lpstr>CRUD OPERATIONS</vt:lpstr>
      <vt:lpstr>CRUD OPERATIONS</vt:lpstr>
      <vt:lpstr>CRUD OPERATIONS</vt:lpstr>
      <vt:lpstr>Conclusion</vt:lpstr>
      <vt:lpstr>Teams Link: Call with DBMS project-20231108_230430-Meeting Recording.mp4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Harish Rao Yadagiri</cp:lastModifiedBy>
  <cp:revision>3</cp:revision>
  <dcterms:created xsi:type="dcterms:W3CDTF">2023-11-08T02:31:42Z</dcterms:created>
  <dcterms:modified xsi:type="dcterms:W3CDTF">2023-11-09T04:40:02Z</dcterms:modified>
</cp:coreProperties>
</file>